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74" r:id="rId5"/>
    <p:sldId id="276" r:id="rId6"/>
    <p:sldId id="258" r:id="rId7"/>
    <p:sldId id="277" r:id="rId8"/>
    <p:sldId id="282" r:id="rId9"/>
    <p:sldId id="278" r:id="rId10"/>
    <p:sldId id="279" r:id="rId11"/>
    <p:sldId id="280" r:id="rId12"/>
    <p:sldId id="281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1105729308222941E-2"/>
          <c:y val="0.15285063945598859"/>
          <c:w val="0.94040439299551315"/>
          <c:h val="0.54507439788035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заболевших на 100 тыс. населения</c:v>
                </c:pt>
              </c:strCache>
            </c:strRef>
          </c:tx>
          <c:cat>
            <c:strRef>
              <c:f>Лист1!$A$2:$A$56</c:f>
              <c:strCache>
                <c:ptCount val="55"/>
                <c:pt idx="0">
                  <c:v>Верхнедонской </c:v>
                </c:pt>
                <c:pt idx="1">
                  <c:v>Зверево</c:v>
                </c:pt>
                <c:pt idx="2">
                  <c:v>Боковский </c:v>
                </c:pt>
                <c:pt idx="3">
                  <c:v>Милютинский </c:v>
                </c:pt>
                <c:pt idx="4">
                  <c:v>Шолоховский </c:v>
                </c:pt>
                <c:pt idx="5">
                  <c:v>Песчанокопский </c:v>
                </c:pt>
                <c:pt idx="6">
                  <c:v>Кагальницкий </c:v>
                </c:pt>
                <c:pt idx="7">
                  <c:v>Егорлыкский </c:v>
                </c:pt>
                <c:pt idx="8">
                  <c:v>Мясниковский </c:v>
                </c:pt>
                <c:pt idx="9">
                  <c:v>Обливский </c:v>
                </c:pt>
                <c:pt idx="10">
                  <c:v>Зерноградский </c:v>
                </c:pt>
                <c:pt idx="11">
                  <c:v>Гуково</c:v>
                </c:pt>
                <c:pt idx="12">
                  <c:v>Миллеровский </c:v>
                </c:pt>
                <c:pt idx="13">
                  <c:v>Тарасовский </c:v>
                </c:pt>
                <c:pt idx="14">
                  <c:v>Ростов-на-Дону</c:v>
                </c:pt>
                <c:pt idx="15">
                  <c:v>Каменский </c:v>
                </c:pt>
                <c:pt idx="16">
                  <c:v>Орловский </c:v>
                </c:pt>
                <c:pt idx="17">
                  <c:v>Заветинский </c:v>
                </c:pt>
                <c:pt idx="18">
                  <c:v>Семикаракорский </c:v>
                </c:pt>
                <c:pt idx="19">
                  <c:v>Константиновский </c:v>
                </c:pt>
                <c:pt idx="20">
                  <c:v>Морозовский </c:v>
                </c:pt>
                <c:pt idx="21">
                  <c:v>Куйбышевский </c:v>
                </c:pt>
                <c:pt idx="22">
                  <c:v>Цимлянский </c:v>
                </c:pt>
                <c:pt idx="23">
                  <c:v>Сальский </c:v>
                </c:pt>
                <c:pt idx="24">
                  <c:v>Р-Несветайский </c:v>
                </c:pt>
                <c:pt idx="25">
                  <c:v>Азов</c:v>
                </c:pt>
                <c:pt idx="26">
                  <c:v>Веселовский </c:v>
                </c:pt>
                <c:pt idx="27">
                  <c:v>Ремонтненский </c:v>
                </c:pt>
                <c:pt idx="28">
                  <c:v>Аксайский </c:v>
                </c:pt>
                <c:pt idx="29">
                  <c:v>Каменск-Шахтинский</c:v>
                </c:pt>
                <c:pt idx="30">
                  <c:v>Чертковский </c:v>
                </c:pt>
                <c:pt idx="31">
                  <c:v>Зимовниковский </c:v>
                </c:pt>
                <c:pt idx="32">
                  <c:v>Багаевский </c:v>
                </c:pt>
                <c:pt idx="33">
                  <c:v>Новошахтинск</c:v>
                </c:pt>
                <c:pt idx="34">
                  <c:v>Неклиновский </c:v>
                </c:pt>
                <c:pt idx="35">
                  <c:v>Батайск</c:v>
                </c:pt>
                <c:pt idx="36">
                  <c:v>Кашарский </c:v>
                </c:pt>
                <c:pt idx="37">
                  <c:v>Азовский </c:v>
                </c:pt>
                <c:pt idx="38">
                  <c:v>Советский </c:v>
                </c:pt>
                <c:pt idx="39">
                  <c:v>Волгодонской </c:v>
                </c:pt>
                <c:pt idx="40">
                  <c:v>Целинский </c:v>
                </c:pt>
                <c:pt idx="41">
                  <c:v>Красносулинский </c:v>
                </c:pt>
                <c:pt idx="42">
                  <c:v>Тацинский </c:v>
                </c:pt>
                <c:pt idx="43">
                  <c:v>Мартыновский </c:v>
                </c:pt>
                <c:pt idx="44">
                  <c:v>Белокалитвинский </c:v>
                </c:pt>
                <c:pt idx="45">
                  <c:v>Волгодонск</c:v>
                </c:pt>
                <c:pt idx="46">
                  <c:v>Матвеево-Курганский </c:v>
                </c:pt>
                <c:pt idx="47">
                  <c:v>Пролетарский </c:v>
                </c:pt>
                <c:pt idx="48">
                  <c:v>Таганрог</c:v>
                </c:pt>
                <c:pt idx="49">
                  <c:v>Новочеркасск</c:v>
                </c:pt>
                <c:pt idx="50">
                  <c:v>Октябрьский </c:v>
                </c:pt>
                <c:pt idx="51">
                  <c:v>Дубовский </c:v>
                </c:pt>
                <c:pt idx="52">
                  <c:v>Донецк</c:v>
                </c:pt>
                <c:pt idx="53">
                  <c:v>Шахты</c:v>
                </c:pt>
                <c:pt idx="54">
                  <c:v>Усть-Донецкий </c:v>
                </c:pt>
              </c:strCache>
            </c:strRef>
          </c:cat>
          <c:val>
            <c:numRef>
              <c:f>Лист1!$B$2:$B$56</c:f>
              <c:numCache>
                <c:formatCode>0.0</c:formatCode>
                <c:ptCount val="55"/>
                <c:pt idx="0">
                  <c:v>17282.717282717284</c:v>
                </c:pt>
                <c:pt idx="1">
                  <c:v>16593.252837228585</c:v>
                </c:pt>
                <c:pt idx="2">
                  <c:v>16071.297046475658</c:v>
                </c:pt>
                <c:pt idx="3">
                  <c:v>15028.519467636605</c:v>
                </c:pt>
                <c:pt idx="4">
                  <c:v>14478.209849067292</c:v>
                </c:pt>
                <c:pt idx="5">
                  <c:v>14461.60994308282</c:v>
                </c:pt>
                <c:pt idx="6">
                  <c:v>13752.236135957066</c:v>
                </c:pt>
                <c:pt idx="7">
                  <c:v>13743.406179351921</c:v>
                </c:pt>
                <c:pt idx="8">
                  <c:v>13224.799729659888</c:v>
                </c:pt>
                <c:pt idx="9">
                  <c:v>13179.62023823564</c:v>
                </c:pt>
                <c:pt idx="10">
                  <c:v>12964.652444824038</c:v>
                </c:pt>
                <c:pt idx="11">
                  <c:v>12882.632704522966</c:v>
                </c:pt>
                <c:pt idx="12">
                  <c:v>12368.292285108466</c:v>
                </c:pt>
                <c:pt idx="13">
                  <c:v>12085.973502304147</c:v>
                </c:pt>
                <c:pt idx="14">
                  <c:v>12067.901668623825</c:v>
                </c:pt>
                <c:pt idx="15">
                  <c:v>12054.609556672418</c:v>
                </c:pt>
                <c:pt idx="16">
                  <c:v>11924.007478279995</c:v>
                </c:pt>
                <c:pt idx="17">
                  <c:v>11668.827560659382</c:v>
                </c:pt>
                <c:pt idx="18">
                  <c:v>11666.287039529538</c:v>
                </c:pt>
                <c:pt idx="19">
                  <c:v>11573.320938879851</c:v>
                </c:pt>
                <c:pt idx="20">
                  <c:v>11497.019088770989</c:v>
                </c:pt>
                <c:pt idx="21">
                  <c:v>11440.555394851026</c:v>
                </c:pt>
                <c:pt idx="22">
                  <c:v>11315.125791966537</c:v>
                </c:pt>
                <c:pt idx="23">
                  <c:v>10990.228669285787</c:v>
                </c:pt>
                <c:pt idx="24">
                  <c:v>10985.838031073834</c:v>
                </c:pt>
                <c:pt idx="25">
                  <c:v>10757.979889051679</c:v>
                </c:pt>
                <c:pt idx="26">
                  <c:v>10603.668164703024</c:v>
                </c:pt>
                <c:pt idx="27">
                  <c:v>10562.015503875969</c:v>
                </c:pt>
                <c:pt idx="28">
                  <c:v>10536.254393852694</c:v>
                </c:pt>
                <c:pt idx="29">
                  <c:v>10487.527693914801</c:v>
                </c:pt>
                <c:pt idx="30">
                  <c:v>10480.496074777775</c:v>
                </c:pt>
                <c:pt idx="31">
                  <c:v>10386.243843428671</c:v>
                </c:pt>
                <c:pt idx="32">
                  <c:v>10369.90670362753</c:v>
                </c:pt>
                <c:pt idx="33">
                  <c:v>10336.259258554048</c:v>
                </c:pt>
                <c:pt idx="34">
                  <c:v>10215.022569827215</c:v>
                </c:pt>
                <c:pt idx="35">
                  <c:v>9816.8607388343116</c:v>
                </c:pt>
                <c:pt idx="36">
                  <c:v>9802.4144323371165</c:v>
                </c:pt>
                <c:pt idx="37">
                  <c:v>9794.7893998250929</c:v>
                </c:pt>
                <c:pt idx="38">
                  <c:v>9714.1000649772577</c:v>
                </c:pt>
                <c:pt idx="39">
                  <c:v>9648.8041174689679</c:v>
                </c:pt>
                <c:pt idx="40">
                  <c:v>9647.1548031817256</c:v>
                </c:pt>
                <c:pt idx="41">
                  <c:v>9462.87071909718</c:v>
                </c:pt>
                <c:pt idx="42">
                  <c:v>9402.9715801211532</c:v>
                </c:pt>
                <c:pt idx="43">
                  <c:v>9101.5271410634505</c:v>
                </c:pt>
                <c:pt idx="44">
                  <c:v>8825.2629669931084</c:v>
                </c:pt>
                <c:pt idx="45">
                  <c:v>8761.2457561796491</c:v>
                </c:pt>
                <c:pt idx="46">
                  <c:v>8432.8811500303709</c:v>
                </c:pt>
                <c:pt idx="47">
                  <c:v>8255.2781375176946</c:v>
                </c:pt>
                <c:pt idx="48">
                  <c:v>7672.7259545090201</c:v>
                </c:pt>
                <c:pt idx="49">
                  <c:v>7664.5100774448028</c:v>
                </c:pt>
                <c:pt idx="50">
                  <c:v>7422.631899462991</c:v>
                </c:pt>
                <c:pt idx="51">
                  <c:v>7305.6747734859318</c:v>
                </c:pt>
                <c:pt idx="52">
                  <c:v>7147.9001305064075</c:v>
                </c:pt>
                <c:pt idx="53">
                  <c:v>6950.125865324103</c:v>
                </c:pt>
                <c:pt idx="54">
                  <c:v>4840.579710144928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B4-4A95-B616-FCF0358130FF}"/>
            </c:ext>
          </c:extLst>
        </c:ser>
        <c:dLbls/>
        <c:overlap val="100"/>
        <c:axId val="107102208"/>
        <c:axId val="107103744"/>
      </c:barChart>
      <c:catAx>
        <c:axId val="107102208"/>
        <c:scaling>
          <c:orientation val="minMax"/>
        </c:scaling>
        <c:axPos val="b"/>
        <c:numFmt formatCode="General" sourceLinked="0"/>
        <c:majorTickMark val="none"/>
        <c:tickLblPos val="nextTo"/>
        <c:crossAx val="107103744"/>
        <c:crosses val="autoZero"/>
        <c:auto val="1"/>
        <c:lblAlgn val="ctr"/>
        <c:lblOffset val="100"/>
      </c:catAx>
      <c:valAx>
        <c:axId val="107103744"/>
        <c:scaling>
          <c:orientation val="minMax"/>
        </c:scaling>
        <c:axPos val="l"/>
        <c:numFmt formatCode="0.0" sourceLinked="1"/>
        <c:majorTickMark val="none"/>
        <c:tickLblPos val="nextTo"/>
        <c:crossAx val="107102208"/>
        <c:crosses val="autoZero"/>
        <c:crossBetween val="between"/>
      </c:valAx>
      <c:spPr>
        <a:ln w="6350" cmpd="sng"/>
      </c:spPr>
    </c:plotArea>
    <c:legend>
      <c:legendPos val="r"/>
      <c:layout>
        <c:manualLayout>
          <c:xMode val="edge"/>
          <c:yMode val="edge"/>
          <c:x val="5.91804155082538E-2"/>
          <c:y val="1.5043514847356894E-2"/>
          <c:w val="0.44000086558613405"/>
          <c:h val="0.10328285029831172"/>
        </c:manualLayout>
      </c:layout>
      <c:txPr>
        <a:bodyPr/>
        <a:lstStyle/>
        <a:p>
          <a:pPr>
            <a:defRPr sz="1400" b="1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r>
              <a:rPr lang="ru-RU" sz="1400" b="1" dirty="0">
                <a:solidFill>
                  <a:srgbClr val="C00000"/>
                </a:solidFill>
              </a:rPr>
              <a:t>Заболеваемость </a:t>
            </a:r>
            <a:r>
              <a:rPr lang="en-US" sz="1400" b="1" dirty="0" smtClean="0">
                <a:solidFill>
                  <a:srgbClr val="C00000"/>
                </a:solidFill>
              </a:rPr>
              <a:t>COVID-19</a:t>
            </a:r>
            <a:r>
              <a:rPr lang="ru-RU" sz="1400" b="1" baseline="0" dirty="0" smtClean="0">
                <a:solidFill>
                  <a:srgbClr val="C00000"/>
                </a:solidFill>
              </a:rPr>
              <a:t> в период с 12.11.2022 – 12.12.2022</a:t>
            </a:r>
            <a:endParaRPr lang="ru-RU" sz="1400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4.3442677743904173E-2"/>
          <c:y val="3.7500000000000006E-2"/>
        </c:manualLayout>
      </c:layout>
    </c:title>
    <c:plotArea>
      <c:layout>
        <c:manualLayout>
          <c:layoutTarget val="inner"/>
          <c:xMode val="edge"/>
          <c:yMode val="edge"/>
          <c:x val="5.6060743721507406E-2"/>
          <c:y val="0.21125000000000024"/>
          <c:w val="0.9271243873091316"/>
          <c:h val="0.4297500000000000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(на 100 тыс.)</c:v>
                </c:pt>
              </c:strCache>
            </c:strRef>
          </c:tx>
          <c:marker>
            <c:symbol val="none"/>
          </c:marker>
          <c:cat>
            <c:numRef>
              <c:f>Лист1!$A$2:$A$32</c:f>
              <c:numCache>
                <c:formatCode>m/d/yyyy</c:formatCode>
                <c:ptCount val="31"/>
                <c:pt idx="0">
                  <c:v>44877</c:v>
                </c:pt>
                <c:pt idx="1">
                  <c:v>44878</c:v>
                </c:pt>
                <c:pt idx="2">
                  <c:v>44879</c:v>
                </c:pt>
                <c:pt idx="3">
                  <c:v>44880</c:v>
                </c:pt>
                <c:pt idx="4">
                  <c:v>44881</c:v>
                </c:pt>
                <c:pt idx="5">
                  <c:v>44882</c:v>
                </c:pt>
                <c:pt idx="6">
                  <c:v>44883</c:v>
                </c:pt>
                <c:pt idx="7">
                  <c:v>44884</c:v>
                </c:pt>
                <c:pt idx="8">
                  <c:v>44885</c:v>
                </c:pt>
                <c:pt idx="9">
                  <c:v>44886</c:v>
                </c:pt>
                <c:pt idx="10">
                  <c:v>44887</c:v>
                </c:pt>
                <c:pt idx="11">
                  <c:v>44888</c:v>
                </c:pt>
                <c:pt idx="12">
                  <c:v>44889</c:v>
                </c:pt>
                <c:pt idx="13">
                  <c:v>44890</c:v>
                </c:pt>
                <c:pt idx="14">
                  <c:v>44891</c:v>
                </c:pt>
                <c:pt idx="15">
                  <c:v>44892</c:v>
                </c:pt>
                <c:pt idx="16">
                  <c:v>44893</c:v>
                </c:pt>
                <c:pt idx="17">
                  <c:v>44894</c:v>
                </c:pt>
                <c:pt idx="18">
                  <c:v>44895</c:v>
                </c:pt>
                <c:pt idx="19">
                  <c:v>44896</c:v>
                </c:pt>
                <c:pt idx="20">
                  <c:v>44897</c:v>
                </c:pt>
                <c:pt idx="21">
                  <c:v>44898</c:v>
                </c:pt>
                <c:pt idx="22">
                  <c:v>44899</c:v>
                </c:pt>
                <c:pt idx="23">
                  <c:v>44900</c:v>
                </c:pt>
                <c:pt idx="24">
                  <c:v>44901</c:v>
                </c:pt>
                <c:pt idx="25">
                  <c:v>44902</c:v>
                </c:pt>
                <c:pt idx="26">
                  <c:v>44903</c:v>
                </c:pt>
                <c:pt idx="27">
                  <c:v>44904</c:v>
                </c:pt>
                <c:pt idx="28">
                  <c:v>44905</c:v>
                </c:pt>
                <c:pt idx="29">
                  <c:v>44906</c:v>
                </c:pt>
                <c:pt idx="30">
                  <c:v>44907</c:v>
                </c:pt>
              </c:numCache>
            </c:numRef>
          </c:cat>
          <c:val>
            <c:numRef>
              <c:f>Лист1!$B$2:$B$32</c:f>
              <c:numCache>
                <c:formatCode>0.0</c:formatCode>
                <c:ptCount val="31"/>
                <c:pt idx="0">
                  <c:v>5.3</c:v>
                </c:pt>
                <c:pt idx="1">
                  <c:v>1.2</c:v>
                </c:pt>
                <c:pt idx="2">
                  <c:v>1.1000000000000001</c:v>
                </c:pt>
                <c:pt idx="3">
                  <c:v>4.4000000000000004</c:v>
                </c:pt>
                <c:pt idx="4">
                  <c:v>6.1</c:v>
                </c:pt>
                <c:pt idx="5">
                  <c:v>4</c:v>
                </c:pt>
                <c:pt idx="6">
                  <c:v>4.5</c:v>
                </c:pt>
                <c:pt idx="7">
                  <c:v>3.1</c:v>
                </c:pt>
                <c:pt idx="8">
                  <c:v>0.60000000000000009</c:v>
                </c:pt>
                <c:pt idx="9">
                  <c:v>0.70000000000000007</c:v>
                </c:pt>
                <c:pt idx="10">
                  <c:v>2.4</c:v>
                </c:pt>
                <c:pt idx="11">
                  <c:v>3.2</c:v>
                </c:pt>
                <c:pt idx="12">
                  <c:v>2.8</c:v>
                </c:pt>
                <c:pt idx="13">
                  <c:v>3.5</c:v>
                </c:pt>
                <c:pt idx="14">
                  <c:v>2.5</c:v>
                </c:pt>
                <c:pt idx="15">
                  <c:v>1.2</c:v>
                </c:pt>
                <c:pt idx="16">
                  <c:v>1.1000000000000001</c:v>
                </c:pt>
                <c:pt idx="17">
                  <c:v>1.1000000000000001</c:v>
                </c:pt>
                <c:pt idx="18">
                  <c:v>2.8</c:v>
                </c:pt>
                <c:pt idx="19">
                  <c:v>1.6</c:v>
                </c:pt>
                <c:pt idx="20">
                  <c:v>2.7</c:v>
                </c:pt>
                <c:pt idx="21">
                  <c:v>1</c:v>
                </c:pt>
                <c:pt idx="22">
                  <c:v>0.30000000000000004</c:v>
                </c:pt>
                <c:pt idx="23">
                  <c:v>0.2</c:v>
                </c:pt>
                <c:pt idx="24">
                  <c:v>1.6</c:v>
                </c:pt>
                <c:pt idx="25">
                  <c:v>2.2000000000000002</c:v>
                </c:pt>
                <c:pt idx="26">
                  <c:v>1.6</c:v>
                </c:pt>
                <c:pt idx="27">
                  <c:v>1.8</c:v>
                </c:pt>
                <c:pt idx="28">
                  <c:v>0.5</c:v>
                </c:pt>
                <c:pt idx="29">
                  <c:v>0.2</c:v>
                </c:pt>
                <c:pt idx="30">
                  <c:v>0.30000000000000004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5F-43F6-BA7F-0ECA4A7FED95}"/>
            </c:ext>
          </c:extLst>
        </c:ser>
        <c:dLbls/>
        <c:marker val="1"/>
        <c:axId val="108367232"/>
        <c:axId val="108622976"/>
      </c:lineChart>
      <c:dateAx>
        <c:axId val="108367232"/>
        <c:scaling>
          <c:orientation val="minMax"/>
        </c:scaling>
        <c:axPos val="b"/>
        <c:numFmt formatCode="m/d/yyyy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8622976"/>
        <c:crosses val="autoZero"/>
        <c:auto val="1"/>
        <c:lblOffset val="100"/>
        <c:baseTimeUnit val="days"/>
      </c:dateAx>
      <c:valAx>
        <c:axId val="108622976"/>
        <c:scaling>
          <c:orientation val="minMax"/>
        </c:scaling>
        <c:axPos val="l"/>
        <c:majorGridlines/>
        <c:numFmt formatCode="0.0" sourceLinked="1"/>
        <c:tickLblPos val="nextTo"/>
        <c:crossAx val="108367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02963794983457"/>
          <c:y val="7.4486712598425292E-2"/>
          <c:w val="0.23055053675768605"/>
          <c:h val="0.102397424344394"/>
        </c:manualLayout>
      </c:layout>
    </c:legend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>
                <a:solidFill>
                  <a:srgbClr val="C00000"/>
                </a:solidFill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Смертность от </a:t>
            </a:r>
            <a:r>
              <a:rPr lang="en-US" sz="1400" dirty="0" smtClean="0">
                <a:solidFill>
                  <a:srgbClr val="C00000"/>
                </a:solidFill>
              </a:rPr>
              <a:t>COVID-19</a:t>
            </a:r>
            <a:r>
              <a:rPr lang="ru-RU" sz="1400" baseline="0" dirty="0" smtClean="0">
                <a:solidFill>
                  <a:srgbClr val="C00000"/>
                </a:solidFill>
              </a:rPr>
              <a:t> в период с </a:t>
            </a:r>
            <a:r>
              <a:rPr lang="ru-RU" sz="1400" b="1" i="0" u="none" strike="noStrike" baseline="0" dirty="0" smtClean="0">
                <a:solidFill>
                  <a:srgbClr val="C00000"/>
                </a:solidFill>
              </a:rPr>
              <a:t>09.10.2022 – 09.11.2022</a:t>
            </a:r>
            <a:endParaRPr lang="ru-RU" sz="14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4.3442677743904173E-2"/>
          <c:y val="3.7500000000000006E-2"/>
        </c:manualLayout>
      </c:layout>
    </c:title>
    <c:plotArea>
      <c:layout>
        <c:manualLayout>
          <c:layoutTarget val="inner"/>
          <c:xMode val="edge"/>
          <c:yMode val="edge"/>
          <c:x val="5.6060743721507406E-2"/>
          <c:y val="0.21125000000000024"/>
          <c:w val="0.9271243873091316"/>
          <c:h val="0.4297500000000000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умерших (чел.)</c:v>
                </c:pt>
              </c:strCache>
            </c:strRef>
          </c:tx>
          <c:marker>
            <c:symbol val="none"/>
          </c:marker>
          <c:cat>
            <c:numRef>
              <c:f>Лист1!$A$2:$A$32</c:f>
              <c:numCache>
                <c:formatCode>dd/mm/yyyy</c:formatCode>
                <c:ptCount val="31"/>
                <c:pt idx="0">
                  <c:v>44877</c:v>
                </c:pt>
                <c:pt idx="1">
                  <c:v>44878</c:v>
                </c:pt>
                <c:pt idx="2">
                  <c:v>44879</c:v>
                </c:pt>
                <c:pt idx="3">
                  <c:v>44880</c:v>
                </c:pt>
                <c:pt idx="4">
                  <c:v>44881</c:v>
                </c:pt>
                <c:pt idx="5">
                  <c:v>44882</c:v>
                </c:pt>
                <c:pt idx="6">
                  <c:v>44883</c:v>
                </c:pt>
                <c:pt idx="7">
                  <c:v>44884</c:v>
                </c:pt>
                <c:pt idx="8">
                  <c:v>44885</c:v>
                </c:pt>
                <c:pt idx="9">
                  <c:v>44886</c:v>
                </c:pt>
                <c:pt idx="10">
                  <c:v>44887</c:v>
                </c:pt>
                <c:pt idx="11">
                  <c:v>44888</c:v>
                </c:pt>
                <c:pt idx="12">
                  <c:v>44889</c:v>
                </c:pt>
                <c:pt idx="13">
                  <c:v>44890</c:v>
                </c:pt>
                <c:pt idx="14">
                  <c:v>44891</c:v>
                </c:pt>
                <c:pt idx="15">
                  <c:v>44892</c:v>
                </c:pt>
                <c:pt idx="16">
                  <c:v>44893</c:v>
                </c:pt>
                <c:pt idx="17">
                  <c:v>44894</c:v>
                </c:pt>
                <c:pt idx="18">
                  <c:v>44895</c:v>
                </c:pt>
                <c:pt idx="19">
                  <c:v>44896</c:v>
                </c:pt>
                <c:pt idx="20">
                  <c:v>44897</c:v>
                </c:pt>
                <c:pt idx="21">
                  <c:v>44898</c:v>
                </c:pt>
                <c:pt idx="22">
                  <c:v>44899</c:v>
                </c:pt>
                <c:pt idx="23">
                  <c:v>44900</c:v>
                </c:pt>
                <c:pt idx="24">
                  <c:v>44901</c:v>
                </c:pt>
                <c:pt idx="25">
                  <c:v>44902</c:v>
                </c:pt>
                <c:pt idx="26">
                  <c:v>44903</c:v>
                </c:pt>
                <c:pt idx="27">
                  <c:v>44904</c:v>
                </c:pt>
                <c:pt idx="28">
                  <c:v>44905</c:v>
                </c:pt>
                <c:pt idx="29">
                  <c:v>44906</c:v>
                </c:pt>
                <c:pt idx="30">
                  <c:v>44907</c:v>
                </c:pt>
              </c:numCache>
            </c:numRef>
          </c:cat>
          <c:val>
            <c:numRef>
              <c:f>Лист1!$B$2:$B$32</c:f>
              <c:numCache>
                <c:formatCode>0.00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21-40F0-8F18-69407AA58E9E}"/>
            </c:ext>
          </c:extLst>
        </c:ser>
        <c:dLbls/>
        <c:marker val="1"/>
        <c:axId val="108786816"/>
        <c:axId val="108788352"/>
      </c:lineChart>
      <c:dateAx>
        <c:axId val="10878681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8788352"/>
        <c:crosses val="autoZero"/>
        <c:auto val="1"/>
        <c:lblOffset val="100"/>
        <c:baseTimeUnit val="days"/>
      </c:dateAx>
      <c:valAx>
        <c:axId val="108788352"/>
        <c:scaling>
          <c:orientation val="minMax"/>
          <c:max val="4"/>
          <c:min val="0"/>
        </c:scaling>
        <c:axPos val="l"/>
        <c:majorGridlines/>
        <c:numFmt formatCode="0" sourceLinked="0"/>
        <c:tickLblPos val="nextTo"/>
        <c:crossAx val="10878681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4702963794983512"/>
          <c:y val="7.448671259842532E-2"/>
          <c:w val="0.23055053675768605"/>
          <c:h val="9.9008922728509682E-2"/>
        </c:manualLayout>
      </c:layout>
    </c:legend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Динамика развертывания коечного фонда</a:t>
            </a:r>
            <a:endParaRPr lang="ru-RU" sz="1400" dirty="0">
              <a:solidFill>
                <a:srgbClr val="C0000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5.8934174940751691E-2"/>
          <c:y val="0.10436793060293105"/>
          <c:w val="0.92366919548621551"/>
          <c:h val="0.631914519281440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развернутых коек</c:v>
                </c:pt>
              </c:strCache>
            </c:strRef>
          </c:tx>
          <c:marker>
            <c:spPr>
              <a:solidFill>
                <a:srgbClr val="4472C4">
                  <a:alpha val="57000"/>
                </a:srgbClr>
              </a:solidFill>
            </c:spPr>
          </c:marker>
          <c:dLbls>
            <c:dLbl>
              <c:idx val="14"/>
              <c:layout>
                <c:manualLayout>
                  <c:x val="-2.3538740357641069E-2"/>
                  <c:y val="-7.143827070814440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12-4B2E-8FFB-43775F4A1ABA}"/>
                </c:ext>
              </c:extLst>
            </c:dLbl>
            <c:dLbl>
              <c:idx val="20"/>
              <c:layout>
                <c:manualLayout>
                  <c:x val="-1.7971394010043842E-2"/>
                  <c:y val="-6.216659378301211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12-4B2E-8FFB-43775F4A1A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Лист1!$A$2:$A$33</c:f>
              <c:numCache>
                <c:formatCode>mmm/yy</c:formatCode>
                <c:ptCount val="32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  <c:pt idx="24">
                  <c:v>44652</c:v>
                </c:pt>
                <c:pt idx="25">
                  <c:v>44682</c:v>
                </c:pt>
                <c:pt idx="26">
                  <c:v>44713</c:v>
                </c:pt>
                <c:pt idx="27">
                  <c:v>44743</c:v>
                </c:pt>
                <c:pt idx="28">
                  <c:v>44774</c:v>
                </c:pt>
                <c:pt idx="29">
                  <c:v>44805</c:v>
                </c:pt>
                <c:pt idx="30">
                  <c:v>44835</c:v>
                </c:pt>
                <c:pt idx="31">
                  <c:v>44866</c:v>
                </c:pt>
              </c:numCache>
            </c:num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2664</c:v>
                </c:pt>
                <c:pt idx="1">
                  <c:v>2664</c:v>
                </c:pt>
                <c:pt idx="2">
                  <c:v>2664</c:v>
                </c:pt>
                <c:pt idx="3">
                  <c:v>2664</c:v>
                </c:pt>
                <c:pt idx="4">
                  <c:v>2664</c:v>
                </c:pt>
                <c:pt idx="5">
                  <c:v>2664</c:v>
                </c:pt>
                <c:pt idx="6">
                  <c:v>3019</c:v>
                </c:pt>
                <c:pt idx="7">
                  <c:v>3310</c:v>
                </c:pt>
                <c:pt idx="8">
                  <c:v>3496</c:v>
                </c:pt>
                <c:pt idx="9">
                  <c:v>3581</c:v>
                </c:pt>
                <c:pt idx="10">
                  <c:v>3681</c:v>
                </c:pt>
                <c:pt idx="11">
                  <c:v>2640</c:v>
                </c:pt>
                <c:pt idx="12">
                  <c:v>2538</c:v>
                </c:pt>
                <c:pt idx="13">
                  <c:v>2538</c:v>
                </c:pt>
                <c:pt idx="14">
                  <c:v>1480</c:v>
                </c:pt>
                <c:pt idx="15">
                  <c:v>3957</c:v>
                </c:pt>
                <c:pt idx="16">
                  <c:v>4494</c:v>
                </c:pt>
                <c:pt idx="17">
                  <c:v>4549</c:v>
                </c:pt>
                <c:pt idx="18">
                  <c:v>5547</c:v>
                </c:pt>
                <c:pt idx="19">
                  <c:v>5953</c:v>
                </c:pt>
                <c:pt idx="20">
                  <c:v>3392</c:v>
                </c:pt>
                <c:pt idx="21">
                  <c:v>3182</c:v>
                </c:pt>
                <c:pt idx="22">
                  <c:v>5071</c:v>
                </c:pt>
                <c:pt idx="23">
                  <c:v>1981</c:v>
                </c:pt>
                <c:pt idx="24">
                  <c:v>1060</c:v>
                </c:pt>
                <c:pt idx="25">
                  <c:v>470</c:v>
                </c:pt>
                <c:pt idx="26">
                  <c:v>310</c:v>
                </c:pt>
                <c:pt idx="27">
                  <c:v>240</c:v>
                </c:pt>
                <c:pt idx="28">
                  <c:v>280</c:v>
                </c:pt>
                <c:pt idx="29">
                  <c:v>868</c:v>
                </c:pt>
                <c:pt idx="30">
                  <c:v>498</c:v>
                </c:pt>
                <c:pt idx="31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12-4B2E-8FFB-43775F4A1A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занятых коек</c:v>
                </c:pt>
              </c:strCache>
            </c:strRef>
          </c:tx>
          <c:dLbls>
            <c:dLbl>
              <c:idx val="14"/>
              <c:layout>
                <c:manualLayout>
                  <c:x val="-1.6123035022641563E-2"/>
                  <c:y val="4.362323993274753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12-4B2E-8FFB-43775F4A1A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Лист1!$A$2:$A$33</c:f>
              <c:numCache>
                <c:formatCode>mmm/yy</c:formatCode>
                <c:ptCount val="32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  <c:pt idx="24">
                  <c:v>44652</c:v>
                </c:pt>
                <c:pt idx="25">
                  <c:v>44682</c:v>
                </c:pt>
                <c:pt idx="26">
                  <c:v>44713</c:v>
                </c:pt>
                <c:pt idx="27">
                  <c:v>44743</c:v>
                </c:pt>
                <c:pt idx="28">
                  <c:v>44774</c:v>
                </c:pt>
                <c:pt idx="29">
                  <c:v>44805</c:v>
                </c:pt>
                <c:pt idx="30">
                  <c:v>44835</c:v>
                </c:pt>
                <c:pt idx="31">
                  <c:v>44866</c:v>
                </c:pt>
              </c:numCache>
            </c:numRef>
          </c:cat>
          <c:val>
            <c:numRef>
              <c:f>Лист1!$C$2:$C$33</c:f>
              <c:numCache>
                <c:formatCode>General</c:formatCode>
                <c:ptCount val="32"/>
                <c:pt idx="0">
                  <c:v>1096</c:v>
                </c:pt>
                <c:pt idx="1">
                  <c:v>1108</c:v>
                </c:pt>
                <c:pt idx="2">
                  <c:v>1234</c:v>
                </c:pt>
                <c:pt idx="3">
                  <c:v>1209</c:v>
                </c:pt>
                <c:pt idx="4">
                  <c:v>1265</c:v>
                </c:pt>
                <c:pt idx="5">
                  <c:v>1452</c:v>
                </c:pt>
                <c:pt idx="6">
                  <c:v>2042</c:v>
                </c:pt>
                <c:pt idx="7">
                  <c:v>2198</c:v>
                </c:pt>
                <c:pt idx="8">
                  <c:v>2613</c:v>
                </c:pt>
                <c:pt idx="9">
                  <c:v>2702</c:v>
                </c:pt>
                <c:pt idx="10">
                  <c:v>2173</c:v>
                </c:pt>
                <c:pt idx="11">
                  <c:v>1634</c:v>
                </c:pt>
                <c:pt idx="12">
                  <c:v>1926</c:v>
                </c:pt>
                <c:pt idx="13">
                  <c:v>1401</c:v>
                </c:pt>
                <c:pt idx="14">
                  <c:v>926</c:v>
                </c:pt>
                <c:pt idx="15">
                  <c:v>3616</c:v>
                </c:pt>
                <c:pt idx="16">
                  <c:v>4106</c:v>
                </c:pt>
                <c:pt idx="17">
                  <c:v>4267</c:v>
                </c:pt>
                <c:pt idx="18">
                  <c:v>4995</c:v>
                </c:pt>
                <c:pt idx="19">
                  <c:v>4904</c:v>
                </c:pt>
                <c:pt idx="20">
                  <c:v>1952</c:v>
                </c:pt>
                <c:pt idx="21">
                  <c:v>2464</c:v>
                </c:pt>
                <c:pt idx="22">
                  <c:v>3357</c:v>
                </c:pt>
                <c:pt idx="23">
                  <c:v>1207</c:v>
                </c:pt>
                <c:pt idx="24">
                  <c:v>800</c:v>
                </c:pt>
                <c:pt idx="25">
                  <c:v>348</c:v>
                </c:pt>
                <c:pt idx="26">
                  <c:v>262</c:v>
                </c:pt>
                <c:pt idx="27">
                  <c:v>192</c:v>
                </c:pt>
                <c:pt idx="28">
                  <c:v>279</c:v>
                </c:pt>
                <c:pt idx="29">
                  <c:v>669</c:v>
                </c:pt>
                <c:pt idx="30">
                  <c:v>342</c:v>
                </c:pt>
                <c:pt idx="31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12-4B2E-8FFB-43775F4A1ABA}"/>
            </c:ext>
          </c:extLst>
        </c:ser>
        <c:dLbls/>
        <c:marker val="1"/>
        <c:axId val="109206528"/>
        <c:axId val="109208320"/>
      </c:lineChart>
      <c:dateAx>
        <c:axId val="109206528"/>
        <c:scaling>
          <c:orientation val="minMax"/>
        </c:scaling>
        <c:axPos val="b"/>
        <c:numFmt formatCode="mmm/yy" sourceLinked="1"/>
        <c:maj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09208320"/>
        <c:crosses val="autoZero"/>
        <c:auto val="1"/>
        <c:lblOffset val="100"/>
        <c:baseTimeUnit val="months"/>
      </c:dateAx>
      <c:valAx>
        <c:axId val="109208320"/>
        <c:scaling>
          <c:orientation val="minMax"/>
          <c:max val="6000"/>
        </c:scaling>
        <c:axPos val="l"/>
        <c:majorGridlines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920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0095731660067666E-2"/>
          <c:y val="0.84345711788994771"/>
          <c:w val="0.72196740044756935"/>
          <c:h val="0.1565427915416807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l">
              <a:defRPr sz="1100">
                <a:solidFill>
                  <a:srgbClr val="C00000"/>
                </a:solidFill>
              </a:defRPr>
            </a:pPr>
            <a:r>
              <a:rPr lang="ru-RU" sz="1100" dirty="0">
                <a:solidFill>
                  <a:srgbClr val="C00000"/>
                </a:solidFill>
              </a:rPr>
              <a:t>Вакцинация от </a:t>
            </a:r>
            <a:r>
              <a:rPr lang="en-US" sz="1100" dirty="0">
                <a:solidFill>
                  <a:srgbClr val="C00000"/>
                </a:solidFill>
              </a:rPr>
              <a:t>COVID-19 </a:t>
            </a:r>
            <a:r>
              <a:rPr lang="ru-RU" sz="1100" dirty="0">
                <a:solidFill>
                  <a:srgbClr val="C00000"/>
                </a:solidFill>
              </a:rPr>
              <a:t>по муниципальным </a:t>
            </a:r>
          </a:p>
          <a:p>
            <a:pPr algn="l">
              <a:defRPr sz="1100">
                <a:solidFill>
                  <a:srgbClr val="C00000"/>
                </a:solidFill>
              </a:defRPr>
            </a:pPr>
            <a:r>
              <a:rPr lang="ru-RU" sz="1100" dirty="0">
                <a:solidFill>
                  <a:srgbClr val="C00000"/>
                </a:solidFill>
              </a:rPr>
              <a:t>образованиям Ростовской области (% выполнения плана)</a:t>
            </a:r>
          </a:p>
          <a:p>
            <a:pPr algn="l">
              <a:defRPr sz="1100">
                <a:solidFill>
                  <a:srgbClr val="C00000"/>
                </a:solidFill>
              </a:defRPr>
            </a:pPr>
            <a:endParaRPr lang="ru-RU" sz="11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5.9297919947185945E-2"/>
          <c:y val="1.8145321774859943E-2"/>
        </c:manualLayout>
      </c:layout>
    </c:title>
    <c:plotArea>
      <c:layout>
        <c:manualLayout>
          <c:layoutTarget val="inner"/>
          <c:xMode val="edge"/>
          <c:yMode val="edge"/>
          <c:x val="4.1105729308222941E-2"/>
          <c:y val="0.15285063945598859"/>
          <c:w val="0.94040439299551315"/>
          <c:h val="0.54507439788035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% выполнения плана за 2021 год</c:v>
                </c:pt>
              </c:strCache>
            </c:strRef>
          </c:tx>
          <c:cat>
            <c:strRef>
              <c:f>Лист1!$A$2:$A$56</c:f>
              <c:strCache>
                <c:ptCount val="55"/>
                <c:pt idx="0">
                  <c:v>Азов</c:v>
                </c:pt>
                <c:pt idx="1">
                  <c:v>Азовский </c:v>
                </c:pt>
                <c:pt idx="2">
                  <c:v>Аксайский </c:v>
                </c:pt>
                <c:pt idx="3">
                  <c:v>Багаевский </c:v>
                </c:pt>
                <c:pt idx="4">
                  <c:v>Батайск</c:v>
                </c:pt>
                <c:pt idx="5">
                  <c:v>Белокалитвинский </c:v>
                </c:pt>
                <c:pt idx="6">
                  <c:v>Боковский </c:v>
                </c:pt>
                <c:pt idx="7">
                  <c:v>Верхнедонской </c:v>
                </c:pt>
                <c:pt idx="8">
                  <c:v>Веселовский </c:v>
                </c:pt>
                <c:pt idx="9">
                  <c:v>Волгодонск</c:v>
                </c:pt>
                <c:pt idx="10">
                  <c:v>Волгодонской </c:v>
                </c:pt>
                <c:pt idx="11">
                  <c:v>Гуково</c:v>
                </c:pt>
                <c:pt idx="12">
                  <c:v>Донецк</c:v>
                </c:pt>
                <c:pt idx="13">
                  <c:v>Дубовский </c:v>
                </c:pt>
                <c:pt idx="14">
                  <c:v>Егорлыкский </c:v>
                </c:pt>
                <c:pt idx="15">
                  <c:v>Заветинский </c:v>
                </c:pt>
                <c:pt idx="16">
                  <c:v>Зверево</c:v>
                </c:pt>
                <c:pt idx="17">
                  <c:v>Зерноградский </c:v>
                </c:pt>
                <c:pt idx="18">
                  <c:v>Зимовниковский </c:v>
                </c:pt>
                <c:pt idx="19">
                  <c:v>Кагальницкий </c:v>
                </c:pt>
                <c:pt idx="20">
                  <c:v>Каменский </c:v>
                </c:pt>
                <c:pt idx="21">
                  <c:v>Каменск-Шахтинский</c:v>
                </c:pt>
                <c:pt idx="22">
                  <c:v>Кашарский </c:v>
                </c:pt>
                <c:pt idx="23">
                  <c:v>Константиновский </c:v>
                </c:pt>
                <c:pt idx="24">
                  <c:v>Красносулинский </c:v>
                </c:pt>
                <c:pt idx="25">
                  <c:v>Куйбышевский </c:v>
                </c:pt>
                <c:pt idx="26">
                  <c:v>Мартыновский </c:v>
                </c:pt>
                <c:pt idx="27">
                  <c:v>Матвеево-Курганский </c:v>
                </c:pt>
                <c:pt idx="28">
                  <c:v>Миллеровский </c:v>
                </c:pt>
                <c:pt idx="29">
                  <c:v>Милютинский </c:v>
                </c:pt>
                <c:pt idx="30">
                  <c:v>Морозовский </c:v>
                </c:pt>
                <c:pt idx="31">
                  <c:v>Мясниковский </c:v>
                </c:pt>
                <c:pt idx="32">
                  <c:v>Неклиновский </c:v>
                </c:pt>
                <c:pt idx="33">
                  <c:v>Новочеркасск</c:v>
                </c:pt>
                <c:pt idx="34">
                  <c:v>Новошахтинск</c:v>
                </c:pt>
                <c:pt idx="35">
                  <c:v>Обливский </c:v>
                </c:pt>
                <c:pt idx="36">
                  <c:v>Октябрьский </c:v>
                </c:pt>
                <c:pt idx="37">
                  <c:v>Орловский </c:v>
                </c:pt>
                <c:pt idx="38">
                  <c:v>Песчанокопский </c:v>
                </c:pt>
                <c:pt idx="39">
                  <c:v>Пролетарский </c:v>
                </c:pt>
                <c:pt idx="40">
                  <c:v>Ремонтненский </c:v>
                </c:pt>
                <c:pt idx="41">
                  <c:v>Р-Несветайский </c:v>
                </c:pt>
                <c:pt idx="42">
                  <c:v>Ростов-на-Дону</c:v>
                </c:pt>
                <c:pt idx="43">
                  <c:v>Сальский </c:v>
                </c:pt>
                <c:pt idx="44">
                  <c:v>Семикаракорский </c:v>
                </c:pt>
                <c:pt idx="45">
                  <c:v>Советский </c:v>
                </c:pt>
                <c:pt idx="46">
                  <c:v>Таганрог</c:v>
                </c:pt>
                <c:pt idx="47">
                  <c:v>Тарасовский </c:v>
                </c:pt>
                <c:pt idx="48">
                  <c:v>Тацинский </c:v>
                </c:pt>
                <c:pt idx="49">
                  <c:v>Усть-Донецкий </c:v>
                </c:pt>
                <c:pt idx="50">
                  <c:v>Целинский </c:v>
                </c:pt>
                <c:pt idx="51">
                  <c:v>Цимлянский </c:v>
                </c:pt>
                <c:pt idx="52">
                  <c:v>Чертковский </c:v>
                </c:pt>
                <c:pt idx="53">
                  <c:v>Шахты</c:v>
                </c:pt>
                <c:pt idx="54">
                  <c:v>Шолоховский </c:v>
                </c:pt>
              </c:strCache>
            </c:strRef>
          </c:cat>
          <c:val>
            <c:numRef>
              <c:f>Лист1!$B$2:$B$56</c:f>
              <c:numCache>
                <c:formatCode>0.00%</c:formatCode>
                <c:ptCount val="55"/>
                <c:pt idx="0">
                  <c:v>0.83539235412474844</c:v>
                </c:pt>
                <c:pt idx="1">
                  <c:v>0.69752701579384879</c:v>
                </c:pt>
                <c:pt idx="2">
                  <c:v>0.81210147567863034</c:v>
                </c:pt>
                <c:pt idx="3">
                  <c:v>0.87165430506288344</c:v>
                </c:pt>
                <c:pt idx="4">
                  <c:v>0.55990446211619216</c:v>
                </c:pt>
                <c:pt idx="5">
                  <c:v>0.80151003249600261</c:v>
                </c:pt>
                <c:pt idx="6">
                  <c:v>0.70017976373908575</c:v>
                </c:pt>
                <c:pt idx="7">
                  <c:v>0.54735539343408068</c:v>
                </c:pt>
                <c:pt idx="8">
                  <c:v>0.57985505916888447</c:v>
                </c:pt>
                <c:pt idx="9">
                  <c:v>0.59039321576238257</c:v>
                </c:pt>
                <c:pt idx="10">
                  <c:v>0.65913104909925813</c:v>
                </c:pt>
                <c:pt idx="11">
                  <c:v>0.53762295081967215</c:v>
                </c:pt>
                <c:pt idx="12">
                  <c:v>0.73724526150776692</c:v>
                </c:pt>
                <c:pt idx="13">
                  <c:v>0.65121014661391663</c:v>
                </c:pt>
                <c:pt idx="14">
                  <c:v>0.6415732508697336</c:v>
                </c:pt>
                <c:pt idx="15">
                  <c:v>0.46784188034188057</c:v>
                </c:pt>
                <c:pt idx="16">
                  <c:v>0.84094360086767883</c:v>
                </c:pt>
                <c:pt idx="17">
                  <c:v>0.66286432837831799</c:v>
                </c:pt>
                <c:pt idx="18">
                  <c:v>0.62613811458187485</c:v>
                </c:pt>
                <c:pt idx="19">
                  <c:v>0.88110594707388812</c:v>
                </c:pt>
                <c:pt idx="20">
                  <c:v>0.65782534036551044</c:v>
                </c:pt>
                <c:pt idx="21">
                  <c:v>0.63762357818645732</c:v>
                </c:pt>
                <c:pt idx="22">
                  <c:v>0.56069850115295916</c:v>
                </c:pt>
                <c:pt idx="23">
                  <c:v>0.84196414278853871</c:v>
                </c:pt>
                <c:pt idx="24">
                  <c:v>0.69805070097945066</c:v>
                </c:pt>
                <c:pt idx="25">
                  <c:v>1.0573148522865234</c:v>
                </c:pt>
                <c:pt idx="26">
                  <c:v>0.51958047535492058</c:v>
                </c:pt>
                <c:pt idx="27">
                  <c:v>0.97698977323254765</c:v>
                </c:pt>
                <c:pt idx="28">
                  <c:v>0.55130708319774357</c:v>
                </c:pt>
                <c:pt idx="29">
                  <c:v>0.79645631067961153</c:v>
                </c:pt>
                <c:pt idx="30">
                  <c:v>0.80205488576566919</c:v>
                </c:pt>
                <c:pt idx="31">
                  <c:v>0.67547491475889021</c:v>
                </c:pt>
                <c:pt idx="32">
                  <c:v>0.91635536398467432</c:v>
                </c:pt>
                <c:pt idx="33">
                  <c:v>0.58756765261170529</c:v>
                </c:pt>
                <c:pt idx="34">
                  <c:v>0.56044345993376055</c:v>
                </c:pt>
                <c:pt idx="35">
                  <c:v>0.63856589147286813</c:v>
                </c:pt>
                <c:pt idx="36">
                  <c:v>0.67473800495625935</c:v>
                </c:pt>
                <c:pt idx="37">
                  <c:v>0.54807518796992449</c:v>
                </c:pt>
                <c:pt idx="38">
                  <c:v>0.76361532177543789</c:v>
                </c:pt>
                <c:pt idx="39">
                  <c:v>0.58226315789473626</c:v>
                </c:pt>
                <c:pt idx="40">
                  <c:v>0.57508697332817993</c:v>
                </c:pt>
                <c:pt idx="41">
                  <c:v>0.5807348451809855</c:v>
                </c:pt>
                <c:pt idx="42">
                  <c:v>0.80851708315024307</c:v>
                </c:pt>
                <c:pt idx="43">
                  <c:v>0.79840520571759688</c:v>
                </c:pt>
                <c:pt idx="44">
                  <c:v>0.66536345207066361</c:v>
                </c:pt>
                <c:pt idx="45">
                  <c:v>0.69268919911829563</c:v>
                </c:pt>
                <c:pt idx="46">
                  <c:v>0.71656320541760665</c:v>
                </c:pt>
                <c:pt idx="47">
                  <c:v>0.58250338618436714</c:v>
                </c:pt>
                <c:pt idx="48">
                  <c:v>0.68760161164911382</c:v>
                </c:pt>
                <c:pt idx="49">
                  <c:v>0.83045345585297636</c:v>
                </c:pt>
                <c:pt idx="50">
                  <c:v>0.65619879847078189</c:v>
                </c:pt>
                <c:pt idx="51">
                  <c:v>0.71511385001044492</c:v>
                </c:pt>
                <c:pt idx="52">
                  <c:v>0.57691911562757525</c:v>
                </c:pt>
                <c:pt idx="53">
                  <c:v>0.65850240446177088</c:v>
                </c:pt>
                <c:pt idx="54">
                  <c:v>0.73560986751941615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1D-4A33-B228-C64A2F19D5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выполнения плана за 2022 год</c:v>
                </c:pt>
              </c:strCache>
            </c:strRef>
          </c:tx>
          <c:cat>
            <c:strRef>
              <c:f>Лист1!$A$2:$A$56</c:f>
              <c:strCache>
                <c:ptCount val="55"/>
                <c:pt idx="0">
                  <c:v>Азов</c:v>
                </c:pt>
                <c:pt idx="1">
                  <c:v>Азовский </c:v>
                </c:pt>
                <c:pt idx="2">
                  <c:v>Аксайский </c:v>
                </c:pt>
                <c:pt idx="3">
                  <c:v>Багаевский </c:v>
                </c:pt>
                <c:pt idx="4">
                  <c:v>Батайск</c:v>
                </c:pt>
                <c:pt idx="5">
                  <c:v>Белокалитвинский </c:v>
                </c:pt>
                <c:pt idx="6">
                  <c:v>Боковский </c:v>
                </c:pt>
                <c:pt idx="7">
                  <c:v>Верхнедонской </c:v>
                </c:pt>
                <c:pt idx="8">
                  <c:v>Веселовский </c:v>
                </c:pt>
                <c:pt idx="9">
                  <c:v>Волгодонск</c:v>
                </c:pt>
                <c:pt idx="10">
                  <c:v>Волгодонской </c:v>
                </c:pt>
                <c:pt idx="11">
                  <c:v>Гуково</c:v>
                </c:pt>
                <c:pt idx="12">
                  <c:v>Донецк</c:v>
                </c:pt>
                <c:pt idx="13">
                  <c:v>Дубовский </c:v>
                </c:pt>
                <c:pt idx="14">
                  <c:v>Егорлыкский </c:v>
                </c:pt>
                <c:pt idx="15">
                  <c:v>Заветинский </c:v>
                </c:pt>
                <c:pt idx="16">
                  <c:v>Зверево</c:v>
                </c:pt>
                <c:pt idx="17">
                  <c:v>Зерноградский </c:v>
                </c:pt>
                <c:pt idx="18">
                  <c:v>Зимовниковский </c:v>
                </c:pt>
                <c:pt idx="19">
                  <c:v>Кагальницкий </c:v>
                </c:pt>
                <c:pt idx="20">
                  <c:v>Каменский </c:v>
                </c:pt>
                <c:pt idx="21">
                  <c:v>Каменск-Шахтинский</c:v>
                </c:pt>
                <c:pt idx="22">
                  <c:v>Кашарский </c:v>
                </c:pt>
                <c:pt idx="23">
                  <c:v>Константиновский </c:v>
                </c:pt>
                <c:pt idx="24">
                  <c:v>Красносулинский </c:v>
                </c:pt>
                <c:pt idx="25">
                  <c:v>Куйбышевский </c:v>
                </c:pt>
                <c:pt idx="26">
                  <c:v>Мартыновский </c:v>
                </c:pt>
                <c:pt idx="27">
                  <c:v>Матвеево-Курганский </c:v>
                </c:pt>
                <c:pt idx="28">
                  <c:v>Миллеровский </c:v>
                </c:pt>
                <c:pt idx="29">
                  <c:v>Милютинский </c:v>
                </c:pt>
                <c:pt idx="30">
                  <c:v>Морозовский </c:v>
                </c:pt>
                <c:pt idx="31">
                  <c:v>Мясниковский </c:v>
                </c:pt>
                <c:pt idx="32">
                  <c:v>Неклиновский </c:v>
                </c:pt>
                <c:pt idx="33">
                  <c:v>Новочеркасск</c:v>
                </c:pt>
                <c:pt idx="34">
                  <c:v>Новошахтинск</c:v>
                </c:pt>
                <c:pt idx="35">
                  <c:v>Обливский </c:v>
                </c:pt>
                <c:pt idx="36">
                  <c:v>Октябрьский </c:v>
                </c:pt>
                <c:pt idx="37">
                  <c:v>Орловский </c:v>
                </c:pt>
                <c:pt idx="38">
                  <c:v>Песчанокопский </c:v>
                </c:pt>
                <c:pt idx="39">
                  <c:v>Пролетарский </c:v>
                </c:pt>
                <c:pt idx="40">
                  <c:v>Ремонтненский </c:v>
                </c:pt>
                <c:pt idx="41">
                  <c:v>Р-Несветайский </c:v>
                </c:pt>
                <c:pt idx="42">
                  <c:v>Ростов-на-Дону</c:v>
                </c:pt>
                <c:pt idx="43">
                  <c:v>Сальский </c:v>
                </c:pt>
                <c:pt idx="44">
                  <c:v>Семикаракорский </c:v>
                </c:pt>
                <c:pt idx="45">
                  <c:v>Советский </c:v>
                </c:pt>
                <c:pt idx="46">
                  <c:v>Таганрог</c:v>
                </c:pt>
                <c:pt idx="47">
                  <c:v>Тарасовский </c:v>
                </c:pt>
                <c:pt idx="48">
                  <c:v>Тацинский </c:v>
                </c:pt>
                <c:pt idx="49">
                  <c:v>Усть-Донецкий </c:v>
                </c:pt>
                <c:pt idx="50">
                  <c:v>Целинский </c:v>
                </c:pt>
                <c:pt idx="51">
                  <c:v>Цимлянский </c:v>
                </c:pt>
                <c:pt idx="52">
                  <c:v>Чертковский </c:v>
                </c:pt>
                <c:pt idx="53">
                  <c:v>Шахты</c:v>
                </c:pt>
                <c:pt idx="54">
                  <c:v>Шолоховский </c:v>
                </c:pt>
              </c:strCache>
            </c:strRef>
          </c:cat>
          <c:val>
            <c:numRef>
              <c:f>Лист1!$C$2:$C$56</c:f>
              <c:numCache>
                <c:formatCode>0.00%</c:formatCode>
                <c:ptCount val="55"/>
                <c:pt idx="0">
                  <c:v>3.3983903420523209E-2</c:v>
                </c:pt>
                <c:pt idx="1">
                  <c:v>4.4662648933222526E-2</c:v>
                </c:pt>
                <c:pt idx="2">
                  <c:v>3.8955183093459689E-2</c:v>
                </c:pt>
                <c:pt idx="3">
                  <c:v>5.1999355046758969E-2</c:v>
                </c:pt>
                <c:pt idx="4">
                  <c:v>2.5416942787718149E-2</c:v>
                </c:pt>
                <c:pt idx="5">
                  <c:v>4.3656831897663381E-2</c:v>
                </c:pt>
                <c:pt idx="6">
                  <c:v>3.6979969183359038E-2</c:v>
                </c:pt>
                <c:pt idx="7">
                  <c:v>3.634705575820741E-2</c:v>
                </c:pt>
                <c:pt idx="8">
                  <c:v>6.6805797633244693E-2</c:v>
                </c:pt>
                <c:pt idx="9">
                  <c:v>2.6516749641380399E-2</c:v>
                </c:pt>
                <c:pt idx="10">
                  <c:v>4.2387848816672569E-2</c:v>
                </c:pt>
                <c:pt idx="11">
                  <c:v>4.734972677595628E-2</c:v>
                </c:pt>
                <c:pt idx="12">
                  <c:v>9.2311529143508514E-2</c:v>
                </c:pt>
                <c:pt idx="13">
                  <c:v>4.1104258785198924E-2</c:v>
                </c:pt>
                <c:pt idx="14">
                  <c:v>3.8848086586779997E-2</c:v>
                </c:pt>
                <c:pt idx="15">
                  <c:v>5.1175213675213715E-2</c:v>
                </c:pt>
                <c:pt idx="16">
                  <c:v>4.3682212581344859E-2</c:v>
                </c:pt>
                <c:pt idx="17">
                  <c:v>3.0078142542776336E-2</c:v>
                </c:pt>
                <c:pt idx="18">
                  <c:v>3.918616052668436E-2</c:v>
                </c:pt>
                <c:pt idx="19">
                  <c:v>4.246893673527468E-2</c:v>
                </c:pt>
                <c:pt idx="20">
                  <c:v>3.6060345884950384E-2</c:v>
                </c:pt>
                <c:pt idx="21">
                  <c:v>4.0621345806314345E-2</c:v>
                </c:pt>
                <c:pt idx="22">
                  <c:v>2.752690238278244E-2</c:v>
                </c:pt>
                <c:pt idx="23">
                  <c:v>3.631743236753638E-2</c:v>
                </c:pt>
                <c:pt idx="24">
                  <c:v>3.6969464182830869E-2</c:v>
                </c:pt>
                <c:pt idx="25">
                  <c:v>7.6942533387292622E-2</c:v>
                </c:pt>
                <c:pt idx="26">
                  <c:v>2.9430531185197006E-2</c:v>
                </c:pt>
                <c:pt idx="27">
                  <c:v>5.6080480213428326E-2</c:v>
                </c:pt>
                <c:pt idx="28">
                  <c:v>3.1646599414253213E-2</c:v>
                </c:pt>
                <c:pt idx="29">
                  <c:v>4.7912621359223383E-2</c:v>
                </c:pt>
                <c:pt idx="30">
                  <c:v>5.2954106441084337E-2</c:v>
                </c:pt>
                <c:pt idx="31">
                  <c:v>5.9035557720409138E-2</c:v>
                </c:pt>
                <c:pt idx="32">
                  <c:v>3.8409961685823835E-2</c:v>
                </c:pt>
                <c:pt idx="33">
                  <c:v>2.5525487728130902E-2</c:v>
                </c:pt>
                <c:pt idx="34">
                  <c:v>2.7130199148350471E-2</c:v>
                </c:pt>
                <c:pt idx="35">
                  <c:v>3.5852713178294651E-2</c:v>
                </c:pt>
                <c:pt idx="36">
                  <c:v>4.0933926492102812E-2</c:v>
                </c:pt>
                <c:pt idx="37">
                  <c:v>3.1939849624060213E-2</c:v>
                </c:pt>
                <c:pt idx="38">
                  <c:v>3.8463284015612172E-2</c:v>
                </c:pt>
                <c:pt idx="39">
                  <c:v>6.6105263157894778E-2</c:v>
                </c:pt>
                <c:pt idx="40">
                  <c:v>6.8708929261693169E-2</c:v>
                </c:pt>
                <c:pt idx="41">
                  <c:v>5.1106628870475387E-2</c:v>
                </c:pt>
                <c:pt idx="42">
                  <c:v>5.8121609842891331E-2</c:v>
                </c:pt>
                <c:pt idx="43">
                  <c:v>3.8807465713733842E-2</c:v>
                </c:pt>
                <c:pt idx="44">
                  <c:v>7.0952794671300334E-2</c:v>
                </c:pt>
                <c:pt idx="45">
                  <c:v>3.2237325495958848E-2</c:v>
                </c:pt>
                <c:pt idx="46">
                  <c:v>3.7986738148984241E-2</c:v>
                </c:pt>
                <c:pt idx="47">
                  <c:v>3.8303720819058314E-2</c:v>
                </c:pt>
                <c:pt idx="48">
                  <c:v>3.700431186824063E-2</c:v>
                </c:pt>
                <c:pt idx="49">
                  <c:v>0.10931881741909701</c:v>
                </c:pt>
                <c:pt idx="50">
                  <c:v>3.3178590933915834E-2</c:v>
                </c:pt>
                <c:pt idx="51">
                  <c:v>4.5957802381449746E-2</c:v>
                </c:pt>
                <c:pt idx="52">
                  <c:v>3.0537627025542434E-2</c:v>
                </c:pt>
                <c:pt idx="53">
                  <c:v>3.4373844008764212E-2</c:v>
                </c:pt>
                <c:pt idx="54">
                  <c:v>3.5358611238008188E-2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1D-4A33-B228-C64A2F19D503}"/>
            </c:ext>
          </c:extLst>
        </c:ser>
        <c:dLbls/>
        <c:overlap val="100"/>
        <c:axId val="109582976"/>
        <c:axId val="109605248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1.4940891230805222E-2"/>
                  <c:y val="-7.810592908747698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1D-4A33-B228-C64A2F19D503}"/>
                </c:ext>
              </c:extLst>
            </c:dLbl>
            <c:dLbl>
              <c:idx val="29"/>
              <c:layout>
                <c:manualLayout>
                  <c:x val="-2.348463001574649E-2"/>
                  <c:y val="-7.810592908747698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1D-4A33-B228-C64A2F19D503}"/>
                </c:ext>
              </c:extLst>
            </c:dLbl>
            <c:dLbl>
              <c:idx val="40"/>
              <c:layout>
                <c:manualLayout>
                  <c:x val="-1.7788804159118984E-2"/>
                  <c:y val="-0.13827998847690487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91D-4A33-B228-C64A2F19D503}"/>
                </c:ext>
              </c:extLst>
            </c:dLbl>
            <c:dLbl>
              <c:idx val="51"/>
              <c:layout>
                <c:manualLayout>
                  <c:x val="-1.9212760623275843E-2"/>
                  <c:y val="-9.916684987377689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91D-4A33-B228-C64A2F19D503}"/>
                </c:ext>
              </c:extLst>
            </c:dLbl>
            <c:dLbl>
              <c:idx val="54"/>
              <c:layout>
                <c:manualLayout>
                  <c:x val="-1.281560817741197E-2"/>
                  <c:y val="-0.11721906769060488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91D-4A33-B228-C64A2F19D5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Лист1!$A$2:$A$56</c:f>
              <c:strCache>
                <c:ptCount val="55"/>
                <c:pt idx="0">
                  <c:v>Азов</c:v>
                </c:pt>
                <c:pt idx="1">
                  <c:v>Азовский </c:v>
                </c:pt>
                <c:pt idx="2">
                  <c:v>Аксайский </c:v>
                </c:pt>
                <c:pt idx="3">
                  <c:v>Багаевский </c:v>
                </c:pt>
                <c:pt idx="4">
                  <c:v>Батайск</c:v>
                </c:pt>
                <c:pt idx="5">
                  <c:v>Белокалитвинский </c:v>
                </c:pt>
                <c:pt idx="6">
                  <c:v>Боковский </c:v>
                </c:pt>
                <c:pt idx="7">
                  <c:v>Верхнедонской </c:v>
                </c:pt>
                <c:pt idx="8">
                  <c:v>Веселовский </c:v>
                </c:pt>
                <c:pt idx="9">
                  <c:v>Волгодонск</c:v>
                </c:pt>
                <c:pt idx="10">
                  <c:v>Волгодонской </c:v>
                </c:pt>
                <c:pt idx="11">
                  <c:v>Гуково</c:v>
                </c:pt>
                <c:pt idx="12">
                  <c:v>Донецк</c:v>
                </c:pt>
                <c:pt idx="13">
                  <c:v>Дубовский </c:v>
                </c:pt>
                <c:pt idx="14">
                  <c:v>Егорлыкский </c:v>
                </c:pt>
                <c:pt idx="15">
                  <c:v>Заветинский </c:v>
                </c:pt>
                <c:pt idx="16">
                  <c:v>Зверево</c:v>
                </c:pt>
                <c:pt idx="17">
                  <c:v>Зерноградский </c:v>
                </c:pt>
                <c:pt idx="18">
                  <c:v>Зимовниковский </c:v>
                </c:pt>
                <c:pt idx="19">
                  <c:v>Кагальницкий </c:v>
                </c:pt>
                <c:pt idx="20">
                  <c:v>Каменский </c:v>
                </c:pt>
                <c:pt idx="21">
                  <c:v>Каменск-Шахтинский</c:v>
                </c:pt>
                <c:pt idx="22">
                  <c:v>Кашарский </c:v>
                </c:pt>
                <c:pt idx="23">
                  <c:v>Константиновский </c:v>
                </c:pt>
                <c:pt idx="24">
                  <c:v>Красносулинский </c:v>
                </c:pt>
                <c:pt idx="25">
                  <c:v>Куйбышевский </c:v>
                </c:pt>
                <c:pt idx="26">
                  <c:v>Мартыновский </c:v>
                </c:pt>
                <c:pt idx="27">
                  <c:v>Матвеево-Курганский </c:v>
                </c:pt>
                <c:pt idx="28">
                  <c:v>Миллеровский </c:v>
                </c:pt>
                <c:pt idx="29">
                  <c:v>Милютинский </c:v>
                </c:pt>
                <c:pt idx="30">
                  <c:v>Морозовский </c:v>
                </c:pt>
                <c:pt idx="31">
                  <c:v>Мясниковский </c:v>
                </c:pt>
                <c:pt idx="32">
                  <c:v>Неклиновский </c:v>
                </c:pt>
                <c:pt idx="33">
                  <c:v>Новочеркасск</c:v>
                </c:pt>
                <c:pt idx="34">
                  <c:v>Новошахтинск</c:v>
                </c:pt>
                <c:pt idx="35">
                  <c:v>Обливский </c:v>
                </c:pt>
                <c:pt idx="36">
                  <c:v>Октябрьский </c:v>
                </c:pt>
                <c:pt idx="37">
                  <c:v>Орловский </c:v>
                </c:pt>
                <c:pt idx="38">
                  <c:v>Песчанокопский </c:v>
                </c:pt>
                <c:pt idx="39">
                  <c:v>Пролетарский </c:v>
                </c:pt>
                <c:pt idx="40">
                  <c:v>Ремонтненский </c:v>
                </c:pt>
                <c:pt idx="41">
                  <c:v>Р-Несветайский </c:v>
                </c:pt>
                <c:pt idx="42">
                  <c:v>Ростов-на-Дону</c:v>
                </c:pt>
                <c:pt idx="43">
                  <c:v>Сальский </c:v>
                </c:pt>
                <c:pt idx="44">
                  <c:v>Семикаракорский </c:v>
                </c:pt>
                <c:pt idx="45">
                  <c:v>Советский </c:v>
                </c:pt>
                <c:pt idx="46">
                  <c:v>Таганрог</c:v>
                </c:pt>
                <c:pt idx="47">
                  <c:v>Тарасовский </c:v>
                </c:pt>
                <c:pt idx="48">
                  <c:v>Тацинский </c:v>
                </c:pt>
                <c:pt idx="49">
                  <c:v>Усть-Донецкий </c:v>
                </c:pt>
                <c:pt idx="50">
                  <c:v>Целинский </c:v>
                </c:pt>
                <c:pt idx="51">
                  <c:v>Цимлянский </c:v>
                </c:pt>
                <c:pt idx="52">
                  <c:v>Чертковский </c:v>
                </c:pt>
                <c:pt idx="53">
                  <c:v>Шахты</c:v>
                </c:pt>
                <c:pt idx="54">
                  <c:v>Шолоховский </c:v>
                </c:pt>
              </c:strCache>
            </c:strRef>
          </c:cat>
          <c:val>
            <c:numRef>
              <c:f>Лист1!$D$2:$D$56</c:f>
              <c:numCache>
                <c:formatCode>0.00%</c:formatCode>
                <c:ptCount val="55"/>
                <c:pt idx="0">
                  <c:v>0.86937625754527215</c:v>
                </c:pt>
                <c:pt idx="1">
                  <c:v>0.7421896647270716</c:v>
                </c:pt>
                <c:pt idx="2">
                  <c:v>0.85105665877208969</c:v>
                </c:pt>
                <c:pt idx="3">
                  <c:v>0.92365366010964201</c:v>
                </c:pt>
                <c:pt idx="4">
                  <c:v>0.58532140490390949</c:v>
                </c:pt>
                <c:pt idx="5">
                  <c:v>0.84516686439366551</c:v>
                </c:pt>
                <c:pt idx="6">
                  <c:v>0.73715973292244474</c:v>
                </c:pt>
                <c:pt idx="7">
                  <c:v>0.58370244919228709</c:v>
                </c:pt>
                <c:pt idx="8">
                  <c:v>0.64666085680212881</c:v>
                </c:pt>
                <c:pt idx="9">
                  <c:v>0.61690996540376364</c:v>
                </c:pt>
                <c:pt idx="10">
                  <c:v>0.70151889791593058</c:v>
                </c:pt>
                <c:pt idx="11">
                  <c:v>0.58497267759562843</c:v>
                </c:pt>
                <c:pt idx="12">
                  <c:v>0.82955679065127552</c:v>
                </c:pt>
                <c:pt idx="13">
                  <c:v>0.6923144053991156</c:v>
                </c:pt>
                <c:pt idx="14">
                  <c:v>0.6804213374565139</c:v>
                </c:pt>
                <c:pt idx="15">
                  <c:v>0.51901709401709406</c:v>
                </c:pt>
                <c:pt idx="16">
                  <c:v>0.88462581344902469</c:v>
                </c:pt>
                <c:pt idx="17">
                  <c:v>0.69294247092109384</c:v>
                </c:pt>
                <c:pt idx="18">
                  <c:v>0.66532427510855918</c:v>
                </c:pt>
                <c:pt idx="19">
                  <c:v>0.92357488380916231</c:v>
                </c:pt>
                <c:pt idx="20">
                  <c:v>0.69388568625046032</c:v>
                </c:pt>
                <c:pt idx="21">
                  <c:v>0.67824492399277192</c:v>
                </c:pt>
                <c:pt idx="22">
                  <c:v>0.5882254035357416</c:v>
                </c:pt>
                <c:pt idx="23">
                  <c:v>0.8782815751560753</c:v>
                </c:pt>
                <c:pt idx="24">
                  <c:v>0.73502016516228152</c:v>
                </c:pt>
                <c:pt idx="25">
                  <c:v>1.134257385673817</c:v>
                </c:pt>
                <c:pt idx="26">
                  <c:v>0.54901100654011836</c:v>
                </c:pt>
                <c:pt idx="27">
                  <c:v>1.033070253445975</c:v>
                </c:pt>
                <c:pt idx="28">
                  <c:v>0.58295368261199698</c:v>
                </c:pt>
                <c:pt idx="29">
                  <c:v>0.84436893203883523</c:v>
                </c:pt>
                <c:pt idx="30">
                  <c:v>0.85500899220675453</c:v>
                </c:pt>
                <c:pt idx="31">
                  <c:v>0.73451047247929901</c:v>
                </c:pt>
                <c:pt idx="32">
                  <c:v>0.95476532567049854</c:v>
                </c:pt>
                <c:pt idx="33">
                  <c:v>0.61309314033983664</c:v>
                </c:pt>
                <c:pt idx="34">
                  <c:v>0.58757365908211057</c:v>
                </c:pt>
                <c:pt idx="35">
                  <c:v>0.67441860465116321</c:v>
                </c:pt>
                <c:pt idx="36">
                  <c:v>0.71567193144836283</c:v>
                </c:pt>
                <c:pt idx="37">
                  <c:v>0.58001503759398532</c:v>
                </c:pt>
                <c:pt idx="38">
                  <c:v>0.80207860579105006</c:v>
                </c:pt>
                <c:pt idx="39">
                  <c:v>0.64836842105263159</c:v>
                </c:pt>
                <c:pt idx="40">
                  <c:v>0.64379590258987396</c:v>
                </c:pt>
                <c:pt idx="41">
                  <c:v>0.63184147405146163</c:v>
                </c:pt>
                <c:pt idx="42">
                  <c:v>0.8666386929931359</c:v>
                </c:pt>
                <c:pt idx="43">
                  <c:v>0.83721267143133049</c:v>
                </c:pt>
                <c:pt idx="44">
                  <c:v>0.73631624674196305</c:v>
                </c:pt>
                <c:pt idx="45">
                  <c:v>0.72492652461425411</c:v>
                </c:pt>
                <c:pt idx="46">
                  <c:v>0.75454994356659222</c:v>
                </c:pt>
                <c:pt idx="47">
                  <c:v>0.62080710700342645</c:v>
                </c:pt>
                <c:pt idx="48">
                  <c:v>0.72460592351735365</c:v>
                </c:pt>
                <c:pt idx="49">
                  <c:v>0.93977227327207402</c:v>
                </c:pt>
                <c:pt idx="50">
                  <c:v>0.68937738940469651</c:v>
                </c:pt>
                <c:pt idx="51">
                  <c:v>0.761071652391896</c:v>
                </c:pt>
                <c:pt idx="52">
                  <c:v>0.60745674265311767</c:v>
                </c:pt>
                <c:pt idx="53">
                  <c:v>0.69287624847053464</c:v>
                </c:pt>
                <c:pt idx="54">
                  <c:v>0.77096847875742369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91D-4A33-B228-C64A2F19D503}"/>
            </c:ext>
          </c:extLst>
        </c:ser>
        <c:dLbls/>
        <c:marker val="1"/>
        <c:axId val="109582976"/>
        <c:axId val="109605248"/>
      </c:lineChart>
      <c:catAx>
        <c:axId val="109582976"/>
        <c:scaling>
          <c:orientation val="minMax"/>
        </c:scaling>
        <c:axPos val="b"/>
        <c:numFmt formatCode="General" sourceLinked="0"/>
        <c:majorTickMark val="none"/>
        <c:tickLblPos val="nextTo"/>
        <c:crossAx val="109605248"/>
        <c:crosses val="autoZero"/>
        <c:auto val="1"/>
        <c:lblAlgn val="ctr"/>
        <c:lblOffset val="100"/>
      </c:catAx>
      <c:valAx>
        <c:axId val="109605248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09582976"/>
        <c:crosses val="autoZero"/>
        <c:crossBetween val="between"/>
      </c:valAx>
      <c:spPr>
        <a:ln w="6350" cmpd="sng"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2306717531438049"/>
          <c:y val="3.253032107683048E-2"/>
          <c:w val="0.34744369541593656"/>
          <c:h val="0.1032828502983117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>
                <a:solidFill>
                  <a:srgbClr val="C00000"/>
                </a:solidFill>
              </a:rPr>
              <a:t>Вакцинация населения Ростовской области</a:t>
            </a:r>
          </a:p>
        </c:rich>
      </c:tx>
      <c:layout>
        <c:manualLayout>
          <c:xMode val="edge"/>
          <c:yMode val="edge"/>
          <c:x val="5.9600590682296332E-2"/>
          <c:y val="0"/>
        </c:manualLayout>
      </c:layout>
    </c:title>
    <c:plotArea>
      <c:layout>
        <c:manualLayout>
          <c:layoutTarget val="inner"/>
          <c:xMode val="edge"/>
          <c:yMode val="edge"/>
          <c:x val="5.8934174940751836E-2"/>
          <c:y val="0.16561603911674241"/>
          <c:w val="0.92284187969322473"/>
          <c:h val="0.6643171051384210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вакцинированных (чел.) за месяц</c:v>
                </c:pt>
              </c:strCache>
            </c:strRef>
          </c:tx>
          <c:marker>
            <c:symbol val="square"/>
            <c:size val="5"/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Лист1!$A$2:$A$24</c:f>
              <c:numCache>
                <c:formatCode>mmm\-yy</c:formatCode>
                <c:ptCount val="2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</c:numCache>
            </c:num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14568</c:v>
                </c:pt>
                <c:pt idx="1">
                  <c:v>60581</c:v>
                </c:pt>
                <c:pt idx="2">
                  <c:v>52596</c:v>
                </c:pt>
                <c:pt idx="3">
                  <c:v>181375</c:v>
                </c:pt>
                <c:pt idx="4">
                  <c:v>132978</c:v>
                </c:pt>
                <c:pt idx="5">
                  <c:v>187029</c:v>
                </c:pt>
                <c:pt idx="6">
                  <c:v>472688</c:v>
                </c:pt>
                <c:pt idx="7">
                  <c:v>335993</c:v>
                </c:pt>
                <c:pt idx="8">
                  <c:v>127629</c:v>
                </c:pt>
                <c:pt idx="9">
                  <c:v>89824</c:v>
                </c:pt>
                <c:pt idx="10">
                  <c:v>186009</c:v>
                </c:pt>
                <c:pt idx="11">
                  <c:v>115689</c:v>
                </c:pt>
                <c:pt idx="12">
                  <c:v>49080</c:v>
                </c:pt>
                <c:pt idx="13">
                  <c:v>33442</c:v>
                </c:pt>
                <c:pt idx="14">
                  <c:v>16088</c:v>
                </c:pt>
                <c:pt idx="15">
                  <c:v>11606</c:v>
                </c:pt>
                <c:pt idx="16">
                  <c:v>8941</c:v>
                </c:pt>
                <c:pt idx="17">
                  <c:v>7541</c:v>
                </c:pt>
                <c:pt idx="18">
                  <c:v>6110</c:v>
                </c:pt>
                <c:pt idx="19">
                  <c:v>7652</c:v>
                </c:pt>
                <c:pt idx="20">
                  <c:v>7804</c:v>
                </c:pt>
                <c:pt idx="21">
                  <c:v>7433</c:v>
                </c:pt>
                <c:pt idx="22">
                  <c:v>5966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53-4028-8C25-FF1DD7D47728}"/>
            </c:ext>
          </c:extLst>
        </c:ser>
        <c:dLbls/>
        <c:marker val="1"/>
        <c:axId val="107358464"/>
        <c:axId val="107368448"/>
      </c:lineChart>
      <c:dateAx>
        <c:axId val="107358464"/>
        <c:scaling>
          <c:orientation val="minMax"/>
        </c:scaling>
        <c:axPos val="b"/>
        <c:numFmt formatCode="mmm\-yy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7368448"/>
        <c:crosses val="autoZero"/>
        <c:auto val="1"/>
        <c:lblOffset val="100"/>
        <c:baseTimeUnit val="months"/>
      </c:dateAx>
      <c:valAx>
        <c:axId val="107368448"/>
        <c:scaling>
          <c:orientation val="minMax"/>
        </c:scaling>
        <c:axPos val="l"/>
        <c:majorGridlines/>
        <c:numFmt formatCode="General" sourceLinked="0"/>
        <c:majorTickMark val="none"/>
        <c:tickLblPos val="nextTo"/>
        <c:crossAx val="10735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066319765074059"/>
          <c:y val="3.940940468207655E-2"/>
          <c:w val="0.39797744363262838"/>
          <c:h val="0.15298372136104973"/>
        </c:manualLayout>
      </c:layout>
    </c:legend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случаев ОРВИ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36 неделя</c:v>
                </c:pt>
                <c:pt idx="1">
                  <c:v>37 неделя</c:v>
                </c:pt>
                <c:pt idx="2">
                  <c:v>38 неделя</c:v>
                </c:pt>
                <c:pt idx="3">
                  <c:v>39 неделя</c:v>
                </c:pt>
                <c:pt idx="4">
                  <c:v>40 неделя</c:v>
                </c:pt>
                <c:pt idx="5">
                  <c:v>41 неделя</c:v>
                </c:pt>
                <c:pt idx="6">
                  <c:v>42 неделя</c:v>
                </c:pt>
                <c:pt idx="7">
                  <c:v>43 неделя</c:v>
                </c:pt>
                <c:pt idx="8">
                  <c:v>44 неделя</c:v>
                </c:pt>
                <c:pt idx="9">
                  <c:v>45 неделя</c:v>
                </c:pt>
                <c:pt idx="10">
                  <c:v>46 неделя</c:v>
                </c:pt>
                <c:pt idx="11">
                  <c:v>47 неделя</c:v>
                </c:pt>
                <c:pt idx="12">
                  <c:v>48 неделя</c:v>
                </c:pt>
                <c:pt idx="13">
                  <c:v>49 неделя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22545</c:v>
                </c:pt>
                <c:pt idx="1">
                  <c:v>25560</c:v>
                </c:pt>
                <c:pt idx="2">
                  <c:v>23539</c:v>
                </c:pt>
                <c:pt idx="3">
                  <c:v>20907</c:v>
                </c:pt>
                <c:pt idx="4">
                  <c:v>15141</c:v>
                </c:pt>
                <c:pt idx="5">
                  <c:v>18697</c:v>
                </c:pt>
                <c:pt idx="6">
                  <c:v>19510</c:v>
                </c:pt>
                <c:pt idx="7">
                  <c:v>18385</c:v>
                </c:pt>
                <c:pt idx="8">
                  <c:v>15043</c:v>
                </c:pt>
                <c:pt idx="9">
                  <c:v>16385</c:v>
                </c:pt>
                <c:pt idx="10">
                  <c:v>16649</c:v>
                </c:pt>
                <c:pt idx="11">
                  <c:v>18886</c:v>
                </c:pt>
                <c:pt idx="12">
                  <c:v>22003</c:v>
                </c:pt>
                <c:pt idx="13">
                  <c:v>30468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17-410C-A81E-A035FEB80638}"/>
            </c:ext>
          </c:extLst>
        </c:ser>
        <c:dLbls/>
        <c:gapWidth val="219"/>
        <c:overlap val="-27"/>
        <c:axId val="109589632"/>
        <c:axId val="109835392"/>
      </c:barChart>
      <c:catAx>
        <c:axId val="109589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35392"/>
        <c:crosses val="autoZero"/>
        <c:auto val="1"/>
        <c:lblAlgn val="ctr"/>
        <c:lblOffset val="100"/>
      </c:catAx>
      <c:valAx>
        <c:axId val="109835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58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случаев гриппа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45 неделя</c:v>
                </c:pt>
                <c:pt idx="1">
                  <c:v>46 неделя</c:v>
                </c:pt>
                <c:pt idx="2">
                  <c:v>47 неделя</c:v>
                </c:pt>
                <c:pt idx="3">
                  <c:v>48 неделя</c:v>
                </c:pt>
                <c:pt idx="4">
                  <c:v>49 неделя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8</c:v>
                </c:pt>
                <c:pt idx="3">
                  <c:v>10</c:v>
                </c:pt>
                <c:pt idx="4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A9-4B79-A4F3-56ED824DD561}"/>
            </c:ext>
          </c:extLst>
        </c:ser>
        <c:dLbls/>
        <c:gapWidth val="219"/>
        <c:overlap val="-27"/>
        <c:axId val="110103552"/>
        <c:axId val="110117632"/>
      </c:barChart>
      <c:catAx>
        <c:axId val="110103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117632"/>
        <c:crosses val="autoZero"/>
        <c:auto val="1"/>
        <c:lblAlgn val="ctr"/>
        <c:lblOffset val="100"/>
      </c:catAx>
      <c:valAx>
        <c:axId val="1101176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10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l">
              <a:defRPr sz="1100">
                <a:solidFill>
                  <a:srgbClr val="C00000"/>
                </a:solidFill>
              </a:defRPr>
            </a:pPr>
            <a:r>
              <a:rPr lang="ru-RU" sz="1100" dirty="0">
                <a:solidFill>
                  <a:srgbClr val="C00000"/>
                </a:solidFill>
              </a:rPr>
              <a:t>Вакцинация от </a:t>
            </a:r>
            <a:r>
              <a:rPr lang="ru-RU" sz="1100" dirty="0" smtClean="0">
                <a:solidFill>
                  <a:srgbClr val="C00000"/>
                </a:solidFill>
              </a:rPr>
              <a:t>гриппа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rgbClr val="C00000"/>
                </a:solidFill>
              </a:rPr>
              <a:t>по муниципальным </a:t>
            </a:r>
          </a:p>
          <a:p>
            <a:pPr algn="l">
              <a:defRPr sz="1100">
                <a:solidFill>
                  <a:srgbClr val="C00000"/>
                </a:solidFill>
              </a:defRPr>
            </a:pPr>
            <a:r>
              <a:rPr lang="ru-RU" sz="1100" dirty="0">
                <a:solidFill>
                  <a:srgbClr val="C00000"/>
                </a:solidFill>
              </a:rPr>
              <a:t>образованиям Ростовской области (% </a:t>
            </a:r>
            <a:r>
              <a:rPr lang="ru-RU" sz="1100" dirty="0" smtClean="0">
                <a:solidFill>
                  <a:srgbClr val="C00000"/>
                </a:solidFill>
              </a:rPr>
              <a:t>от населения)</a:t>
            </a:r>
            <a:endParaRPr lang="ru-RU" sz="1100" dirty="0">
              <a:solidFill>
                <a:srgbClr val="C00000"/>
              </a:solidFill>
            </a:endParaRPr>
          </a:p>
          <a:p>
            <a:pPr algn="l">
              <a:defRPr sz="1100">
                <a:solidFill>
                  <a:srgbClr val="C00000"/>
                </a:solidFill>
              </a:defRPr>
            </a:pPr>
            <a:endParaRPr lang="ru-RU" sz="11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60040137632680235"/>
          <c:y val="2.2170144887728896E-3"/>
        </c:manualLayout>
      </c:layout>
    </c:title>
    <c:plotArea>
      <c:layout>
        <c:manualLayout>
          <c:layoutTarget val="inner"/>
          <c:xMode val="edge"/>
          <c:yMode val="edge"/>
          <c:x val="4.1105729308222941E-2"/>
          <c:y val="7.8518183135095954E-2"/>
          <c:w val="0.94040439299551315"/>
          <c:h val="0.5898728049079504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% вакцинированных от населения</c:v>
                </c:pt>
              </c:strCache>
            </c:strRef>
          </c:tx>
          <c:cat>
            <c:strRef>
              <c:f>Лист1!$A$2:$A$56</c:f>
              <c:strCache>
                <c:ptCount val="55"/>
                <c:pt idx="0">
                  <c:v>Усть-Донецкий район</c:v>
                </c:pt>
                <c:pt idx="1">
                  <c:v>Обливский район</c:v>
                </c:pt>
                <c:pt idx="2">
                  <c:v>Милютинский район</c:v>
                </c:pt>
                <c:pt idx="3">
                  <c:v>г. Батайск</c:v>
                </c:pt>
                <c:pt idx="4">
                  <c:v>Аксайский район</c:v>
                </c:pt>
                <c:pt idx="5">
                  <c:v>Зерноградский район</c:v>
                </c:pt>
                <c:pt idx="6">
                  <c:v>Песчанокопский район</c:v>
                </c:pt>
                <c:pt idx="7">
                  <c:v>Цимлянский район</c:v>
                </c:pt>
                <c:pt idx="8">
                  <c:v>г. Ростов-на-Дону</c:v>
                </c:pt>
                <c:pt idx="9">
                  <c:v>Азовский район</c:v>
                </c:pt>
                <c:pt idx="10">
                  <c:v>Шолоховский район</c:v>
                </c:pt>
                <c:pt idx="11">
                  <c:v>Веселовский район</c:v>
                </c:pt>
                <c:pt idx="12">
                  <c:v>Константиновский район</c:v>
                </c:pt>
                <c:pt idx="13">
                  <c:v>Кагальницкий район</c:v>
                </c:pt>
                <c:pt idx="14">
                  <c:v>Пролетарский район</c:v>
                </c:pt>
                <c:pt idx="15">
                  <c:v>Матвеево-Курганский район</c:v>
                </c:pt>
                <c:pt idx="16">
                  <c:v>Целинский район</c:v>
                </c:pt>
                <c:pt idx="17">
                  <c:v>Родионово-Несветайский район</c:v>
                </c:pt>
                <c:pt idx="18">
                  <c:v>Семикаракорский район</c:v>
                </c:pt>
                <c:pt idx="19">
                  <c:v>Егорлыкский район</c:v>
                </c:pt>
                <c:pt idx="20">
                  <c:v>Октябрьский район</c:v>
                </c:pt>
                <c:pt idx="21">
                  <c:v>Волгодонской район</c:v>
                </c:pt>
                <c:pt idx="22">
                  <c:v>Кашарский район</c:v>
                </c:pt>
                <c:pt idx="23">
                  <c:v>г. Шахты</c:v>
                </c:pt>
                <c:pt idx="24">
                  <c:v>Заветинский район</c:v>
                </c:pt>
                <c:pt idx="25">
                  <c:v>Тацинский район</c:v>
                </c:pt>
                <c:pt idx="26">
                  <c:v>Орловский район</c:v>
                </c:pt>
                <c:pt idx="27">
                  <c:v>Чертковский район</c:v>
                </c:pt>
                <c:pt idx="28">
                  <c:v>Боковский район</c:v>
                </c:pt>
                <c:pt idx="29">
                  <c:v>Красносулинский район</c:v>
                </c:pt>
                <c:pt idx="30">
                  <c:v>г. Донецк</c:v>
                </c:pt>
                <c:pt idx="31">
                  <c:v>Белокалитвинский район</c:v>
                </c:pt>
                <c:pt idx="32">
                  <c:v>Советский (с) район</c:v>
                </c:pt>
                <c:pt idx="33">
                  <c:v>Мясниковский район</c:v>
                </c:pt>
                <c:pt idx="34">
                  <c:v>Багаевский район</c:v>
                </c:pt>
                <c:pt idx="35">
                  <c:v>г. Таганрог</c:v>
                </c:pt>
                <c:pt idx="36">
                  <c:v>Верхнедонской район</c:v>
                </c:pt>
                <c:pt idx="37">
                  <c:v>г. Каменск-Шахтинский</c:v>
                </c:pt>
                <c:pt idx="38">
                  <c:v>Дубовский район</c:v>
                </c:pt>
                <c:pt idx="39">
                  <c:v>г. Новошахтинск</c:v>
                </c:pt>
                <c:pt idx="40">
                  <c:v>Cальский район</c:v>
                </c:pt>
                <c:pt idx="41">
                  <c:v>Тарасовский район</c:v>
                </c:pt>
                <c:pt idx="42">
                  <c:v>Зимовниковский район</c:v>
                </c:pt>
                <c:pt idx="43">
                  <c:v>Куйбышевский район</c:v>
                </c:pt>
                <c:pt idx="44">
                  <c:v>Морозовский район</c:v>
                </c:pt>
                <c:pt idx="45">
                  <c:v>г. Азов</c:v>
                </c:pt>
                <c:pt idx="46">
                  <c:v>г. Волгодонск</c:v>
                </c:pt>
                <c:pt idx="47">
                  <c:v>Мартыновский район</c:v>
                </c:pt>
                <c:pt idx="48">
                  <c:v>Ремонтненский район</c:v>
                </c:pt>
                <c:pt idx="49">
                  <c:v>г. Гуково</c:v>
                </c:pt>
                <c:pt idx="50">
                  <c:v>г. Зверево</c:v>
                </c:pt>
                <c:pt idx="51">
                  <c:v>Неклиновский район</c:v>
                </c:pt>
                <c:pt idx="52">
                  <c:v>Миллеровский район</c:v>
                </c:pt>
                <c:pt idx="53">
                  <c:v>Каменский район</c:v>
                </c:pt>
                <c:pt idx="54">
                  <c:v>г. Новочеркасск</c:v>
                </c:pt>
              </c:strCache>
            </c:strRef>
          </c:cat>
          <c:val>
            <c:numRef>
              <c:f>Лист1!$B$2:$B$56</c:f>
              <c:numCache>
                <c:formatCode>0.00%</c:formatCode>
                <c:ptCount val="55"/>
                <c:pt idx="0">
                  <c:v>0.8003220611916263</c:v>
                </c:pt>
                <c:pt idx="1">
                  <c:v>0.67106970161575663</c:v>
                </c:pt>
                <c:pt idx="2">
                  <c:v>0.6571877324956602</c:v>
                </c:pt>
                <c:pt idx="3">
                  <c:v>0.64674680644047611</c:v>
                </c:pt>
                <c:pt idx="4">
                  <c:v>0.63493010708738662</c:v>
                </c:pt>
                <c:pt idx="5">
                  <c:v>0.63041326164178813</c:v>
                </c:pt>
                <c:pt idx="6">
                  <c:v>0.61892593022805609</c:v>
                </c:pt>
                <c:pt idx="7">
                  <c:v>0.61748785138709483</c:v>
                </c:pt>
                <c:pt idx="8">
                  <c:v>0.61554850822358032</c:v>
                </c:pt>
                <c:pt idx="9">
                  <c:v>0.61465557566759565</c:v>
                </c:pt>
                <c:pt idx="10">
                  <c:v>0.60806053494112411</c:v>
                </c:pt>
                <c:pt idx="11">
                  <c:v>0.60549010081379828</c:v>
                </c:pt>
                <c:pt idx="12">
                  <c:v>0.60330002323960041</c:v>
                </c:pt>
                <c:pt idx="13">
                  <c:v>0.60282498509242699</c:v>
                </c:pt>
                <c:pt idx="14">
                  <c:v>0.60253591542932872</c:v>
                </c:pt>
                <c:pt idx="15">
                  <c:v>0.60239927110751179</c:v>
                </c:pt>
                <c:pt idx="16">
                  <c:v>0.60208035896389978</c:v>
                </c:pt>
                <c:pt idx="17">
                  <c:v>0.60199825839864363</c:v>
                </c:pt>
                <c:pt idx="18">
                  <c:v>0.60153645455863169</c:v>
                </c:pt>
                <c:pt idx="19">
                  <c:v>0.6011366490831449</c:v>
                </c:pt>
                <c:pt idx="20">
                  <c:v>0.60095222277584015</c:v>
                </c:pt>
                <c:pt idx="21">
                  <c:v>0.60072661217075396</c:v>
                </c:pt>
                <c:pt idx="22">
                  <c:v>0.60066916851290852</c:v>
                </c:pt>
                <c:pt idx="23">
                  <c:v>0.60039944759107777</c:v>
                </c:pt>
                <c:pt idx="24">
                  <c:v>0.6001111316910539</c:v>
                </c:pt>
                <c:pt idx="25">
                  <c:v>0.60001205509176936</c:v>
                </c:pt>
                <c:pt idx="26">
                  <c:v>0.5999945012647091</c:v>
                </c:pt>
                <c:pt idx="27">
                  <c:v>0.59394568836484718</c:v>
                </c:pt>
                <c:pt idx="28">
                  <c:v>0.58923178905501938</c:v>
                </c:pt>
                <c:pt idx="29">
                  <c:v>0.58451113000985422</c:v>
                </c:pt>
                <c:pt idx="30">
                  <c:v>0.5776513125521493</c:v>
                </c:pt>
                <c:pt idx="31">
                  <c:v>0.5766231410953937</c:v>
                </c:pt>
                <c:pt idx="32">
                  <c:v>0.57066276803118909</c:v>
                </c:pt>
                <c:pt idx="33">
                  <c:v>0.55962390919752714</c:v>
                </c:pt>
                <c:pt idx="34">
                  <c:v>0.55438314107723008</c:v>
                </c:pt>
                <c:pt idx="35">
                  <c:v>0.54976255593730972</c:v>
                </c:pt>
                <c:pt idx="36">
                  <c:v>0.54921549039196083</c:v>
                </c:pt>
                <c:pt idx="37">
                  <c:v>0.54580831793188178</c:v>
                </c:pt>
                <c:pt idx="38">
                  <c:v>0.54096328087744372</c:v>
                </c:pt>
                <c:pt idx="39">
                  <c:v>0.54015689559968771</c:v>
                </c:pt>
                <c:pt idx="40">
                  <c:v>0.53258789160874387</c:v>
                </c:pt>
                <c:pt idx="41">
                  <c:v>0.51983726958525334</c:v>
                </c:pt>
                <c:pt idx="42">
                  <c:v>0.50217460180304729</c:v>
                </c:pt>
                <c:pt idx="43">
                  <c:v>0.48531964130749217</c:v>
                </c:pt>
                <c:pt idx="44">
                  <c:v>0.47530492807526126</c:v>
                </c:pt>
                <c:pt idx="45">
                  <c:v>0.46569492968681525</c:v>
                </c:pt>
                <c:pt idx="46">
                  <c:v>0.44201632215965597</c:v>
                </c:pt>
                <c:pt idx="47">
                  <c:v>0.43507460507489726</c:v>
                </c:pt>
                <c:pt idx="48">
                  <c:v>0.41917464660282722</c:v>
                </c:pt>
                <c:pt idx="49">
                  <c:v>0.4126528136869993</c:v>
                </c:pt>
                <c:pt idx="50">
                  <c:v>0.41001191895113226</c:v>
                </c:pt>
                <c:pt idx="51">
                  <c:v>0.39737981131856542</c:v>
                </c:pt>
                <c:pt idx="52">
                  <c:v>0.38497798075354767</c:v>
                </c:pt>
                <c:pt idx="53">
                  <c:v>0.38204185732503188</c:v>
                </c:pt>
                <c:pt idx="54">
                  <c:v>0.33829789792678827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43-42A9-A963-88FD4A16DF93}"/>
            </c:ext>
          </c:extLst>
        </c:ser>
        <c:dLbls/>
        <c:overlap val="100"/>
        <c:axId val="110946560"/>
        <c:axId val="110948352"/>
      </c:barChart>
      <c:catAx>
        <c:axId val="110946560"/>
        <c:scaling>
          <c:orientation val="minMax"/>
        </c:scaling>
        <c:axPos val="b"/>
        <c:numFmt formatCode="General" sourceLinked="0"/>
        <c:majorTickMark val="none"/>
        <c:tickLblPos val="nextTo"/>
        <c:crossAx val="110948352"/>
        <c:crosses val="autoZero"/>
        <c:auto val="1"/>
        <c:lblAlgn val="ctr"/>
        <c:lblOffset val="100"/>
      </c:catAx>
      <c:valAx>
        <c:axId val="110948352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10946560"/>
        <c:crosses val="autoZero"/>
        <c:crossBetween val="between"/>
      </c:valAx>
      <c:spPr>
        <a:ln w="6350" cmpd="sng"/>
      </c:spPr>
    </c:plotArea>
    <c:plotVisOnly val="1"/>
    <c:dispBlanksAs val="gap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5198E-507E-4864-B899-58A0C2F3097E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24863-628D-4A90-B379-50A51A7B9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24863-628D-4A90-B379-50A51A7B997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60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24863-628D-4A90-B379-50A51A7B997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EB49-B5A3-4707-B421-58B98E1B7EB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55E1-CA55-4CA5-85C2-56E694353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EB49-B5A3-4707-B421-58B98E1B7EB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55E1-CA55-4CA5-85C2-56E694353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EB49-B5A3-4707-B421-58B98E1B7EB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55E1-CA55-4CA5-85C2-56E694353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EB49-B5A3-4707-B421-58B98E1B7EB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55E1-CA55-4CA5-85C2-56E694353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EB49-B5A3-4707-B421-58B98E1B7EB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55E1-CA55-4CA5-85C2-56E694353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EB49-B5A3-4707-B421-58B98E1B7EB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55E1-CA55-4CA5-85C2-56E694353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EB49-B5A3-4707-B421-58B98E1B7EB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55E1-CA55-4CA5-85C2-56E694353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EB49-B5A3-4707-B421-58B98E1B7EB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55E1-CA55-4CA5-85C2-56E694353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EB49-B5A3-4707-B421-58B98E1B7EB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55E1-CA55-4CA5-85C2-56E694353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EB49-B5A3-4707-B421-58B98E1B7EB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55E1-CA55-4CA5-85C2-56E694353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EB49-B5A3-4707-B421-58B98E1B7EB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55E1-CA55-4CA5-85C2-56E694353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4EB49-B5A3-4707-B421-58B98E1B7EB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A55E1-CA55-4CA5-85C2-56E694353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22322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ситуация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Ростовской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ds04.infourok.ru/uploads/ex/06c1/000a3ff0-ff8f00fe/img13.jpg">
            <a:extLst>
              <a:ext uri="{FF2B5EF4-FFF2-40B4-BE49-F238E27FC236}">
                <a16:creationId xmlns:a16="http://schemas.microsoft.com/office/drawing/2014/main" xmlns="" id="{41EE0F39-F19C-F24B-8695-21081BE3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463" t="19193" r="81253" b="26169"/>
          <a:stretch>
            <a:fillRect/>
          </a:stretch>
        </p:blipFill>
        <p:spPr bwMode="auto">
          <a:xfrm>
            <a:off x="0" y="0"/>
            <a:ext cx="300251" cy="68580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0FFF28-8520-F84E-91A8-CED17A7A04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248" y="106568"/>
            <a:ext cx="672219" cy="800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1886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Ростовской области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609329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4725144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Главный специалист  (инфекционист)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Ростовской области </a:t>
            </a:r>
          </a:p>
          <a:p>
            <a:pPr algn="ctr"/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Курипко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Эпидемиологическая ситуация, связанная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гриппом и ОРВИ в России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507288" cy="12227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 неделе 2022 года (31.10.2022 – 06.11.2022)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территории Российской Федерации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отмечается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снижение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уровня заболеваемости острыми респираторными вирусными инфекциями (ОРВИ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4.infourok.ru/uploads/ex/06c1/000a3ff0-ff8f00fe/img13.jpg">
            <a:extLst>
              <a:ext uri="{FF2B5EF4-FFF2-40B4-BE49-F238E27FC236}">
                <a16:creationId xmlns:a16="http://schemas.microsoft.com/office/drawing/2014/main" xmlns="" id="{41EE0F39-F19C-F24B-8695-21081BE3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463" t="19193" r="81253" b="26169"/>
          <a:stretch>
            <a:fillRect/>
          </a:stretch>
        </p:blipFill>
        <p:spPr bwMode="auto">
          <a:xfrm>
            <a:off x="0" y="0"/>
            <a:ext cx="300251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0FFF28-8520-F84E-91A8-CED17A7A04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248" y="106568"/>
            <a:ext cx="672219" cy="80073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2881596"/>
              </p:ext>
            </p:extLst>
          </p:nvPr>
        </p:nvGraphicFramePr>
        <p:xfrm>
          <a:off x="4269264" y="1913806"/>
          <a:ext cx="4667436" cy="4207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380383211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4150768550"/>
                    </a:ext>
                  </a:extLst>
                </a:gridCol>
                <a:gridCol w="2291172">
                  <a:extLst>
                    <a:ext uri="{9D8B030D-6E8A-4147-A177-3AD203B41FA5}">
                      <a16:colId xmlns:a16="http://schemas.microsoft.com/office/drawing/2014/main" xmlns="" val="2344439160"/>
                    </a:ext>
                  </a:extLst>
                </a:gridCol>
              </a:tblGrid>
              <a:tr h="43204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Охват населения Российской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Федерации </a:t>
                      </a: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вакцинацией против гриппа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на 25.11.2022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8612225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Субъекты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РФ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% </a:t>
                      </a: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вакцинированных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от численности населения региона (</a:t>
                      </a:r>
                      <a:r>
                        <a:rPr lang="ru-RU" sz="14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дети+взрослые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3014577"/>
                  </a:ext>
                </a:extLst>
              </a:tr>
              <a:tr h="275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Российская Федерация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45,4%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2386484521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Ханты-Мансийский АО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57,8%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885739773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Ямало-Ненецкий АО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56,9%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2783600722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Республика Тыва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55,9%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5763501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Тюменская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55,2%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2435547479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Московская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898134749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Калининградская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53,0%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1320239585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Республика Мордовия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52,5%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2069683396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Санкт-Петербург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51,9%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2952250008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Астраханская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51,4%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312921514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Волгоградская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51,0%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1074040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Пензенская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50,4%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98532287"/>
                  </a:ext>
                </a:extLst>
              </a:tr>
              <a:tr h="2075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8" marR="6288" marT="62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Ростовская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область*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50,2</a:t>
                      </a:r>
                      <a:r>
                        <a:rPr lang="ru-RU" sz="1400" b="1" u="none" strike="noStrike" dirty="0" smtClean="0">
                          <a:effectLst/>
                        </a:rPr>
                        <a:t>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88" marR="6288" marT="6288" marB="0" anchor="b"/>
                </a:tc>
                <a:extLst>
                  <a:ext uri="{0D108BD9-81ED-4DB2-BD59-A6C34878D82A}">
                    <a16:rowId xmlns:a16="http://schemas.microsoft.com/office/drawing/2014/main" xmlns="" val="322097146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2153" y="2996952"/>
            <a:ext cx="3781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текущий период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привито более 50,0 млн человек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составляет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34,1% от численности населения страны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07738" y="6121914"/>
            <a:ext cx="4990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 состоянию на 12.12.2022 % привитых жителей РО составляет 57,4%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0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Эпидемиологическая ситуация, связанная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гриппом и ОРВИ в Ростовской области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4.infourok.ru/uploads/ex/06c1/000a3ff0-ff8f00fe/img13.jpg">
            <a:extLst>
              <a:ext uri="{FF2B5EF4-FFF2-40B4-BE49-F238E27FC236}">
                <a16:creationId xmlns:a16="http://schemas.microsoft.com/office/drawing/2014/main" xmlns="" id="{41EE0F39-F19C-F24B-8695-21081BE3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463" t="19193" r="81253" b="26169"/>
          <a:stretch>
            <a:fillRect/>
          </a:stretch>
        </p:blipFill>
        <p:spPr bwMode="auto">
          <a:xfrm>
            <a:off x="0" y="0"/>
            <a:ext cx="300251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0FFF28-8520-F84E-91A8-CED17A7A04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248" y="106568"/>
            <a:ext cx="672219" cy="800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153" y="2996952"/>
            <a:ext cx="378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358359662"/>
              </p:ext>
            </p:extLst>
          </p:nvPr>
        </p:nvGraphicFramePr>
        <p:xfrm>
          <a:off x="467544" y="1397000"/>
          <a:ext cx="8280920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133617110"/>
              </p:ext>
            </p:extLst>
          </p:nvPr>
        </p:nvGraphicFramePr>
        <p:xfrm>
          <a:off x="632605" y="3853949"/>
          <a:ext cx="8280920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117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Вакцинация против гриппа в Ростовской области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4.infourok.ru/uploads/ex/06c1/000a3ff0-ff8f00fe/img13.jpg">
            <a:extLst>
              <a:ext uri="{FF2B5EF4-FFF2-40B4-BE49-F238E27FC236}">
                <a16:creationId xmlns:a16="http://schemas.microsoft.com/office/drawing/2014/main" xmlns="" id="{41EE0F39-F19C-F24B-8695-21081BE3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463" t="19193" r="81253" b="26169"/>
          <a:stretch>
            <a:fillRect/>
          </a:stretch>
        </p:blipFill>
        <p:spPr bwMode="auto">
          <a:xfrm>
            <a:off x="0" y="0"/>
            <a:ext cx="300251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0FFF28-8520-F84E-91A8-CED17A7A04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248" y="106568"/>
            <a:ext cx="672219" cy="800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153" y="2996952"/>
            <a:ext cx="378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721153609"/>
              </p:ext>
            </p:extLst>
          </p:nvPr>
        </p:nvGraphicFramePr>
        <p:xfrm>
          <a:off x="300250" y="2189100"/>
          <a:ext cx="8843749" cy="478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0251" y="865661"/>
            <a:ext cx="8478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Привито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2 400 086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человек:</a:t>
            </a: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919 507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взрослого населения</a:t>
            </a: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480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579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детского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населения.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Привито 57,40 % от населения Ростовской области</a:t>
            </a:r>
            <a:endParaRPr lang="ru-RU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7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8064896" cy="5001419"/>
          </a:xfrm>
        </p:spPr>
        <p:txBody>
          <a:bodyPr>
            <a:normAutofit/>
          </a:bodyPr>
          <a:lstStyle/>
          <a:p>
            <a:pPr algn="just"/>
            <a:endParaRPr lang="ru-RU" sz="1800" dirty="0" smtClean="0">
              <a:solidFill>
                <a:srgbClr val="C00000"/>
              </a:solidFill>
            </a:endParaRPr>
          </a:p>
          <a:p>
            <a:pPr algn="just"/>
            <a:endParaRPr lang="ru-RU" sz="1800" dirty="0" smtClean="0">
              <a:solidFill>
                <a:srgbClr val="C00000"/>
              </a:solidFill>
            </a:endParaRPr>
          </a:p>
          <a:p>
            <a:pPr algn="just"/>
            <a:endParaRPr lang="ru-RU" sz="1600" dirty="0">
              <a:solidFill>
                <a:srgbClr val="C00000"/>
              </a:solidFill>
            </a:endParaRPr>
          </a:p>
          <a:p>
            <a:pPr algn="just">
              <a:buNone/>
            </a:pPr>
            <a:endParaRPr lang="ru-RU" sz="1800" dirty="0" smtClean="0"/>
          </a:p>
        </p:txBody>
      </p:sp>
      <p:pic>
        <p:nvPicPr>
          <p:cNvPr id="5" name="Picture 2" descr="https://ds04.infourok.ru/uploads/ex/06c1/000a3ff0-ff8f00fe/img13.jpg">
            <a:extLst>
              <a:ext uri="{FF2B5EF4-FFF2-40B4-BE49-F238E27FC236}">
                <a16:creationId xmlns:a16="http://schemas.microsoft.com/office/drawing/2014/main" xmlns="" id="{41EE0F39-F19C-F24B-8695-21081BE3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5463" t="19193" r="81253" b="26169"/>
          <a:stretch>
            <a:fillRect/>
          </a:stretch>
        </p:blipFill>
        <p:spPr bwMode="auto">
          <a:xfrm>
            <a:off x="0" y="0"/>
            <a:ext cx="300251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0FFF28-8520-F84E-91A8-CED17A7A04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248" y="106568"/>
            <a:ext cx="672219" cy="800732"/>
          </a:xfrm>
          <a:prstGeom prst="rect">
            <a:avLst/>
          </a:prstGeom>
        </p:spPr>
      </p:pic>
      <p:sp>
        <p:nvSpPr>
          <p:cNvPr id="2051" name="AutoShape 3" descr="https://evo-news.ru/wp-content/uploads/2021/08/koviv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83568" y="1124745"/>
            <a:ext cx="8064896" cy="482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4" name="AutoShape 2" descr="https://img2.freepng.ru/20180612/kty/kisspng-nuclear-power-plant-rosatom-organization-russian-f-hjc-5b1fde03ea7109.66241957152881510796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www.spbstu.ru/upload/medialibrary/e5f/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https://novochvedomosti.ru/wp-content/uploads/2020/05/Foto_Oleg_Harseev__Kommersant-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Эпидемиологическая ситуация, связанная с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COVID-19 в мире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507288" cy="5877271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случаев заражения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- 647 636 352 человек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случаев смерти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- 6 674 500 человек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Прирост заболеваемости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284 476 человек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4.infourok.ru/uploads/ex/06c1/000a3ff0-ff8f00fe/img13.jpg">
            <a:extLst>
              <a:ext uri="{FF2B5EF4-FFF2-40B4-BE49-F238E27FC236}">
                <a16:creationId xmlns:a16="http://schemas.microsoft.com/office/drawing/2014/main" xmlns="" id="{41EE0F39-F19C-F24B-8695-21081BE3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463" t="19193" r="81253" b="26169"/>
          <a:stretch>
            <a:fillRect/>
          </a:stretch>
        </p:blipFill>
        <p:spPr bwMode="auto">
          <a:xfrm>
            <a:off x="0" y="0"/>
            <a:ext cx="300251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0FFF28-8520-F84E-91A8-CED17A7A04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248" y="106568"/>
            <a:ext cx="672219" cy="80073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3569979"/>
              </p:ext>
            </p:extLst>
          </p:nvPr>
        </p:nvGraphicFramePr>
        <p:xfrm>
          <a:off x="539552" y="2204864"/>
          <a:ext cx="835293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случаев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случаев на 100 тыс.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за сутки, случаев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на 100 тыс. 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за сутки, %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В МИРЕ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647636352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8465,6</a:t>
                      </a:r>
                      <a:endParaRPr lang="ru-RU" sz="1200" b="1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284476</a:t>
                      </a:r>
                      <a:endParaRPr lang="ru-RU" sz="1200" b="1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200" b="1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0,04%</a:t>
                      </a:r>
                      <a:endParaRPr lang="ru-RU" sz="1200" b="1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Американский регион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183020055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9643,7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43304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0,02%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Европейский регион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269372391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13503,8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15803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0,01%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7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Восточно-Средиземноморский регион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23208996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2498,8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903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0,00%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7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Западно-Тихоокеанский регион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102422743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10092,7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222244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21,9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0,22%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Юго-Восточная Азия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60718822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8467,2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1836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0,00%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Африканский регион</a:t>
                      </a:r>
                      <a:endParaRPr lang="ru-RU" sz="1200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8893345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810,8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386</a:t>
                      </a:r>
                      <a:endParaRPr lang="ru-RU" sz="12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0,00%</a:t>
                      </a:r>
                      <a:endParaRPr lang="ru-RU" sz="12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Эпидемиологическая ситуация, связанная с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COVID-19 в мире</a:t>
            </a:r>
          </a:p>
        </p:txBody>
      </p:sp>
      <p:pic>
        <p:nvPicPr>
          <p:cNvPr id="5" name="Picture 2" descr="https://ds04.infourok.ru/uploads/ex/06c1/000a3ff0-ff8f00fe/img13.jpg">
            <a:extLst>
              <a:ext uri="{FF2B5EF4-FFF2-40B4-BE49-F238E27FC236}">
                <a16:creationId xmlns:a16="http://schemas.microsoft.com/office/drawing/2014/main" xmlns="" id="{41EE0F39-F19C-F24B-8695-21081BE3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463" t="19193" r="81253" b="26169"/>
          <a:stretch>
            <a:fillRect/>
          </a:stretch>
        </p:blipFill>
        <p:spPr bwMode="auto">
          <a:xfrm>
            <a:off x="0" y="0"/>
            <a:ext cx="300251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0FFF28-8520-F84E-91A8-CED17A7A04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248" y="106568"/>
            <a:ext cx="672219" cy="8007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221088"/>
            <a:ext cx="3456384" cy="25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221088"/>
            <a:ext cx="3528392" cy="25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980728"/>
            <a:ext cx="7632848" cy="319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Эпидемиологическая ситуация, связанная с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COVID-19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507288" cy="5877271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случаев заражения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- 21 671 528 человек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случаев смерти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- 392 661 человек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Прирост заболеваемости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6 376 человек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4.infourok.ru/uploads/ex/06c1/000a3ff0-ff8f00fe/img13.jpg">
            <a:extLst>
              <a:ext uri="{FF2B5EF4-FFF2-40B4-BE49-F238E27FC236}">
                <a16:creationId xmlns:a16="http://schemas.microsoft.com/office/drawing/2014/main" xmlns="" id="{41EE0F39-F19C-F24B-8695-21081BE3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5463" t="19193" r="81253" b="26169"/>
          <a:stretch>
            <a:fillRect/>
          </a:stretch>
        </p:blipFill>
        <p:spPr bwMode="auto">
          <a:xfrm>
            <a:off x="0" y="0"/>
            <a:ext cx="300251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0FFF28-8520-F84E-91A8-CED17A7A04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248" y="106568"/>
            <a:ext cx="672219" cy="800732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7070936"/>
              </p:ext>
            </p:extLst>
          </p:nvPr>
        </p:nvGraphicFramePr>
        <p:xfrm>
          <a:off x="453549" y="2040236"/>
          <a:ext cx="5040560" cy="2327852"/>
        </p:xfrm>
        <a:graphic>
          <a:graphicData uri="http://schemas.openxmlformats.org/presentationml/2006/ole">
            <p:oleObj spid="_x0000_s1045" name="Bitmap Image" r:id="rId5" imgW="5493960" imgH="2560320" progId="PBrush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6299227"/>
              </p:ext>
            </p:extLst>
          </p:nvPr>
        </p:nvGraphicFramePr>
        <p:xfrm>
          <a:off x="453549" y="4346605"/>
          <a:ext cx="5256584" cy="2448688"/>
        </p:xfrm>
        <a:graphic>
          <a:graphicData uri="http://schemas.openxmlformats.org/presentationml/2006/ole">
            <p:oleObj spid="_x0000_s1046" name="Bitmap Image" r:id="rId6" imgW="5364360" imgH="2583360" progId="PBrush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012160" y="2782669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Число заболевших за сутки (чел.)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478072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Число умерших за сутки (чел.)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0974607"/>
              </p:ext>
            </p:extLst>
          </p:nvPr>
        </p:nvGraphicFramePr>
        <p:xfrm>
          <a:off x="611560" y="879511"/>
          <a:ext cx="5760640" cy="2869238"/>
        </p:xfrm>
        <a:graphic>
          <a:graphicData uri="http://schemas.openxmlformats.org/presentationml/2006/ole">
            <p:oleObj spid="_x0000_s3090" name="Bitmap Image" r:id="rId3" imgW="7749720" imgH="4259520" progId="PBrush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Эпидемиологическая ситуация, связанная с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COVID-19 в России</a:t>
            </a:r>
          </a:p>
        </p:txBody>
      </p:sp>
      <p:pic>
        <p:nvPicPr>
          <p:cNvPr id="5" name="Picture 2" descr="https://ds04.infourok.ru/uploads/ex/06c1/000a3ff0-ff8f00fe/img13.jpg">
            <a:extLst>
              <a:ext uri="{FF2B5EF4-FFF2-40B4-BE49-F238E27FC236}">
                <a16:creationId xmlns:a16="http://schemas.microsoft.com/office/drawing/2014/main" xmlns="" id="{41EE0F39-F19C-F24B-8695-21081BE3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5463" t="19193" r="81253" b="26169"/>
          <a:stretch>
            <a:fillRect/>
          </a:stretch>
        </p:blipFill>
        <p:spPr bwMode="auto">
          <a:xfrm>
            <a:off x="0" y="0"/>
            <a:ext cx="300251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0FFF28-8520-F84E-91A8-CED17A7A04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4248" y="106568"/>
            <a:ext cx="672219" cy="80073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6662688"/>
              </p:ext>
            </p:extLst>
          </p:nvPr>
        </p:nvGraphicFramePr>
        <p:xfrm>
          <a:off x="6372200" y="1124744"/>
          <a:ext cx="2506663" cy="1692275"/>
        </p:xfrm>
        <a:graphic>
          <a:graphicData uri="http://schemas.openxmlformats.org/presentationml/2006/ole">
            <p:oleObj spid="_x0000_s3091" name="Bitmap Image" r:id="rId6" imgW="2507040" imgH="1691640" progId="PBrush">
              <p:embed/>
            </p:oleObj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6334798"/>
              </p:ext>
            </p:extLst>
          </p:nvPr>
        </p:nvGraphicFramePr>
        <p:xfrm>
          <a:off x="351287" y="3891280"/>
          <a:ext cx="4187752" cy="292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1971465283"/>
                    </a:ext>
                  </a:extLst>
                </a:gridCol>
                <a:gridCol w="1379440">
                  <a:extLst>
                    <a:ext uri="{9D8B030D-6E8A-4147-A177-3AD203B41FA5}">
                      <a16:colId xmlns:a16="http://schemas.microsoft.com/office/drawing/2014/main" xmlns="" val="250858629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59170701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4259816197"/>
                    </a:ext>
                  </a:extLst>
                </a:gridCol>
              </a:tblGrid>
              <a:tr h="5163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федерации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случаев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на 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млн. населения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5172268"/>
                  </a:ext>
                </a:extLst>
              </a:tr>
              <a:tr h="328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РФ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21597613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147 178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389280"/>
                  </a:ext>
                </a:extLst>
              </a:tr>
              <a:tr h="3280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Санкт-Петербург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1799556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333 684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204854"/>
                  </a:ext>
                </a:extLst>
              </a:tr>
              <a:tr h="3442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Ямало-Ненецкий автономный округ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149331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274 501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6248954"/>
                  </a:ext>
                </a:extLst>
              </a:tr>
              <a:tr h="3280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Карелия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161341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262 502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806081"/>
                  </a:ext>
                </a:extLst>
              </a:tr>
              <a:tr h="3280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Москва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3258203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256 704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760587"/>
                  </a:ext>
                </a:extLst>
              </a:tr>
              <a:tr h="3442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Архангельская область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270040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247 227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788050"/>
                  </a:ext>
                </a:extLst>
              </a:tr>
              <a:tr h="3280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Ростовская область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437 971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104 279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946892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6632272"/>
              </p:ext>
            </p:extLst>
          </p:nvPr>
        </p:nvGraphicFramePr>
        <p:xfrm>
          <a:off x="4590075" y="3891280"/>
          <a:ext cx="4446421" cy="2920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58">
                  <a:extLst>
                    <a:ext uri="{9D8B030D-6E8A-4147-A177-3AD203B41FA5}">
                      <a16:colId xmlns:a16="http://schemas.microsoft.com/office/drawing/2014/main" xmlns="" val="1971465283"/>
                    </a:ext>
                  </a:extLst>
                </a:gridCol>
                <a:gridCol w="1460019">
                  <a:extLst>
                    <a:ext uri="{9D8B030D-6E8A-4147-A177-3AD203B41FA5}">
                      <a16:colId xmlns:a16="http://schemas.microsoft.com/office/drawing/2014/main" xmlns="" val="2508586295"/>
                    </a:ext>
                  </a:extLst>
                </a:gridCol>
                <a:gridCol w="1128196">
                  <a:extLst>
                    <a:ext uri="{9D8B030D-6E8A-4147-A177-3AD203B41FA5}">
                      <a16:colId xmlns:a16="http://schemas.microsoft.com/office/drawing/2014/main" xmlns="" val="2591707018"/>
                    </a:ext>
                  </a:extLst>
                </a:gridCol>
                <a:gridCol w="1592748">
                  <a:extLst>
                    <a:ext uri="{9D8B030D-6E8A-4147-A177-3AD203B41FA5}">
                      <a16:colId xmlns:a16="http://schemas.microsoft.com/office/drawing/2014/main" xmlns="" val="4259816197"/>
                    </a:ext>
                  </a:extLst>
                </a:gridCol>
              </a:tblGrid>
              <a:tr h="5139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федерации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случаев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на 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млн. населения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5172268"/>
                  </a:ext>
                </a:extLst>
              </a:tr>
              <a:tr h="34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РФ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392060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2671,7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389280"/>
                  </a:ext>
                </a:extLst>
              </a:tr>
              <a:tr h="343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Санкт-Петербург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36154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6703,9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204854"/>
                  </a:ext>
                </a:extLst>
              </a:tr>
              <a:tr h="343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Севастополь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6248954"/>
                  </a:ext>
                </a:extLst>
              </a:tr>
              <a:tr h="343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Пензенская область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4717,1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806081"/>
                  </a:ext>
                </a:extLst>
              </a:tr>
              <a:tr h="3443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Мурманская область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4579,8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760587"/>
                  </a:ext>
                </a:extLst>
              </a:tr>
              <a:tr h="343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Хакасия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4539,6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788050"/>
                  </a:ext>
                </a:extLst>
              </a:tr>
              <a:tr h="343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Ростовская область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11077</a:t>
                      </a:r>
                      <a:endParaRPr lang="ru-RU" sz="1200" b="0" i="0" u="none" strike="noStrike" dirty="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2640,1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9468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9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6297684"/>
              </p:ext>
            </p:extLst>
          </p:nvPr>
        </p:nvGraphicFramePr>
        <p:xfrm>
          <a:off x="5580517" y="473281"/>
          <a:ext cx="3563483" cy="3574354"/>
        </p:xfrm>
        <a:graphic>
          <a:graphicData uri="http://schemas.openxmlformats.org/presentationml/2006/ole">
            <p:oleObj spid="_x0000_s4105" name="Bitmap Image" r:id="rId3" imgW="5204520" imgH="5219640" progId="PBrush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908720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случаев заражения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- 437 971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Число выздоровевших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- 426 442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случаев смерти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- 11 077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C2165B7-7026-F342-987A-B7303C36B2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068" y="44923"/>
            <a:ext cx="706531" cy="80073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38333" y="44923"/>
            <a:ext cx="7776864" cy="7197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Эпидемиологическая ситуация, связанная с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COVID-19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" name="Picture 2" descr="https://ds04.infourok.ru/uploads/ex/06c1/000a3ff0-ff8f00fe/img13.jpg"/>
          <p:cNvPicPr>
            <a:picLocks noChangeAspect="1" noChangeArrowheads="1"/>
          </p:cNvPicPr>
          <p:nvPr/>
        </p:nvPicPr>
        <p:blipFill>
          <a:blip r:embed="rId5" cstate="print"/>
          <a:srcRect l="15463" t="19193" r="81253" b="26169"/>
          <a:stretch>
            <a:fillRect/>
          </a:stretch>
        </p:blipFill>
        <p:spPr bwMode="auto">
          <a:xfrm>
            <a:off x="-1145" y="0"/>
            <a:ext cx="225188" cy="6858000"/>
          </a:xfrm>
          <a:prstGeom prst="rect">
            <a:avLst/>
          </a:prstGeom>
          <a:noFill/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2324794318"/>
              </p:ext>
            </p:extLst>
          </p:nvPr>
        </p:nvGraphicFramePr>
        <p:xfrm>
          <a:off x="225189" y="2132856"/>
          <a:ext cx="8918812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90872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текущий момент санитарно-эпидемиологическая ситуация по новой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инфекции на территории Ростовской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контролируемая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управляемая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C2165B7-7026-F342-987A-B7303C36B2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68" y="44923"/>
            <a:ext cx="706531" cy="80073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38333" y="44923"/>
            <a:ext cx="7776864" cy="7197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Эпидемиологическая ситуация, связанная с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COVID-19 в Ростовской области</a:t>
            </a:r>
          </a:p>
        </p:txBody>
      </p:sp>
      <p:pic>
        <p:nvPicPr>
          <p:cNvPr id="20" name="Picture 2" descr="https://ds04.infourok.ru/uploads/ex/06c1/000a3ff0-ff8f00fe/img13.jpg"/>
          <p:cNvPicPr>
            <a:picLocks noChangeAspect="1" noChangeArrowheads="1"/>
          </p:cNvPicPr>
          <p:nvPr/>
        </p:nvPicPr>
        <p:blipFill>
          <a:blip r:embed="rId3" cstate="print"/>
          <a:srcRect l="15463" t="19193" r="81253" b="26169"/>
          <a:stretch>
            <a:fillRect/>
          </a:stretch>
        </p:blipFill>
        <p:spPr bwMode="auto">
          <a:xfrm>
            <a:off x="-1145" y="0"/>
            <a:ext cx="225188" cy="6858000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189034619"/>
              </p:ext>
            </p:extLst>
          </p:nvPr>
        </p:nvGraphicFramePr>
        <p:xfrm>
          <a:off x="394318" y="1987448"/>
          <a:ext cx="8496944" cy="223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927075489"/>
              </p:ext>
            </p:extLst>
          </p:nvPr>
        </p:nvGraphicFramePr>
        <p:xfrm>
          <a:off x="399795" y="4077072"/>
          <a:ext cx="8496944" cy="258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27843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496855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текущий момент в области функционируют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инфекционных госпиталя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общей коечной мощностью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170 коек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числа развернутых коек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обеспечены кислородом 110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из них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обеспечены аппаратами ИВЛ 60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4.infourok.ru/uploads/ex/06c1/000a3ff0-ff8f00fe/img13.jpg">
            <a:extLst>
              <a:ext uri="{FF2B5EF4-FFF2-40B4-BE49-F238E27FC236}">
                <a16:creationId xmlns:a16="http://schemas.microsoft.com/office/drawing/2014/main" xmlns="" id="{41EE0F39-F19C-F24B-8695-21081BE3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5463" t="19193" r="81253" b="26169"/>
          <a:stretch>
            <a:fillRect/>
          </a:stretch>
        </p:blipFill>
        <p:spPr bwMode="auto">
          <a:xfrm>
            <a:off x="0" y="0"/>
            <a:ext cx="300251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0FFF28-8520-F84E-91A8-CED17A7A04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0"/>
            <a:ext cx="672219" cy="80073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67755" y="123627"/>
            <a:ext cx="7848872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стационарной помощи пациентам с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3" descr="https://evo-news.ru/wp-content/uploads/2021/08/koviv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028016222"/>
              </p:ext>
            </p:extLst>
          </p:nvPr>
        </p:nvGraphicFramePr>
        <p:xfrm>
          <a:off x="575048" y="1916832"/>
          <a:ext cx="8568952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9192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C2165B7-7026-F342-987A-B7303C36B2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68" y="44923"/>
            <a:ext cx="706531" cy="80073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38333" y="44923"/>
            <a:ext cx="7776864" cy="7197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Вакцинация против COVID-19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" name="Picture 2" descr="https://ds04.infourok.ru/uploads/ex/06c1/000a3ff0-ff8f00fe/img13.jpg"/>
          <p:cNvPicPr>
            <a:picLocks noChangeAspect="1" noChangeArrowheads="1"/>
          </p:cNvPicPr>
          <p:nvPr/>
        </p:nvPicPr>
        <p:blipFill>
          <a:blip r:embed="rId3" cstate="print"/>
          <a:srcRect l="15463" t="19193" r="81253" b="26169"/>
          <a:stretch>
            <a:fillRect/>
          </a:stretch>
        </p:blipFill>
        <p:spPr bwMode="auto">
          <a:xfrm>
            <a:off x="-1145" y="0"/>
            <a:ext cx="225188" cy="685800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638975278"/>
              </p:ext>
            </p:extLst>
          </p:nvPr>
        </p:nvGraphicFramePr>
        <p:xfrm>
          <a:off x="225188" y="3068961"/>
          <a:ext cx="8918812" cy="390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010434701"/>
              </p:ext>
            </p:extLst>
          </p:nvPr>
        </p:nvGraphicFramePr>
        <p:xfrm>
          <a:off x="367359" y="476672"/>
          <a:ext cx="8918812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72626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538</Words>
  <Application>Microsoft Office PowerPoint</Application>
  <PresentationFormat>Экран (4:3)</PresentationFormat>
  <Paragraphs>215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Bitmap Image</vt:lpstr>
      <vt:lpstr>Санитарно-эпидемиологическая ситуация в Ростовской области</vt:lpstr>
      <vt:lpstr>Эпидемиологическая ситуация, связанная с  COVID-19 в мире</vt:lpstr>
      <vt:lpstr>Эпидемиологическая ситуация, связанная с  COVID-19 в мире</vt:lpstr>
      <vt:lpstr>Эпидемиологическая ситуация, связанная с  COVID-19 в России</vt:lpstr>
      <vt:lpstr>Эпидемиологическая ситуация, связанная с  COVID-19 в России</vt:lpstr>
      <vt:lpstr>Слайд 6</vt:lpstr>
      <vt:lpstr>Слайд 7</vt:lpstr>
      <vt:lpstr>Организация стационарной помощи пациентам с COVID-19</vt:lpstr>
      <vt:lpstr>Слайд 9</vt:lpstr>
      <vt:lpstr>Эпидемиологическая ситуация, связанная  с гриппом и ОРВИ в России</vt:lpstr>
      <vt:lpstr>Эпидемиологическая ситуация, связанная  с гриппом и ОРВИ в Ростовской области</vt:lpstr>
      <vt:lpstr>Вакцинация против гриппа в Ростовской области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p202</dc:creator>
  <cp:lastModifiedBy>p202</cp:lastModifiedBy>
  <cp:revision>105</cp:revision>
  <dcterms:created xsi:type="dcterms:W3CDTF">2022-05-11T07:30:42Z</dcterms:created>
  <dcterms:modified xsi:type="dcterms:W3CDTF">2022-12-13T06:36:16Z</dcterms:modified>
</cp:coreProperties>
</file>